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7" r:id="rId3"/>
    <p:sldId id="259" r:id="rId4"/>
    <p:sldId id="264" r:id="rId5"/>
    <p:sldId id="265" r:id="rId6"/>
    <p:sldId id="260" r:id="rId7"/>
    <p:sldId id="261" r:id="rId8"/>
    <p:sldId id="262" r:id="rId9"/>
    <p:sldId id="263" r:id="rId10"/>
    <p:sldId id="266" r:id="rId11"/>
    <p:sldId id="267" r:id="rId12"/>
    <p:sldId id="268" r:id="rId13"/>
    <p:sldId id="269" r:id="rId14"/>
    <p:sldId id="270" r:id="rId15"/>
    <p:sldId id="271" r:id="rId16"/>
    <p:sldId id="279" r:id="rId17"/>
    <p:sldId id="280" r:id="rId18"/>
    <p:sldId id="275" r:id="rId19"/>
    <p:sldId id="276" r:id="rId20"/>
    <p:sldId id="277" r:id="rId21"/>
    <p:sldId id="278" r:id="rId22"/>
    <p:sldId id="274" r:id="rId23"/>
    <p:sldId id="272" r:id="rId24"/>
    <p:sldId id="273" r:id="rId2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786" y="-29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469A1FF-5499-4629-AA53-74092B2D0804}" type="datetimeFigureOut">
              <a:rPr lang="es-MX" smtClean="0"/>
              <a:pPr/>
              <a:t>19/11/2012</a:t>
            </a:fld>
            <a:endParaRPr lang="es-MX"/>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MX"/>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E39179B3-92AC-4F82-B525-E9A3D8720659}"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B469A1FF-5499-4629-AA53-74092B2D0804}" type="datetimeFigureOut">
              <a:rPr lang="es-MX" smtClean="0"/>
              <a:pPr/>
              <a:t>19/11/2012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E39179B3-92AC-4F82-B525-E9A3D8720659}" type="slidenum">
              <a:rPr lang="es-MX" smtClean="0"/>
              <a:pPr/>
              <a:t>‹Nº›</a:t>
            </a:fld>
            <a:endParaRPr lang="es-MX"/>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B469A1FF-5499-4629-AA53-74092B2D0804}" type="datetimeFigureOut">
              <a:rPr lang="es-MX" smtClean="0"/>
              <a:pPr/>
              <a:t>19/11/2012</a:t>
            </a:fld>
            <a:endParaRPr lang="es-MX"/>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39179B3-92AC-4F82-B525-E9A3D8720659}" type="slidenum">
              <a:rPr lang="es-MX" smtClean="0"/>
              <a:pPr/>
              <a:t>‹Nº›</a:t>
            </a:fld>
            <a:endParaRPr lang="es-MX"/>
          </a:p>
        </p:txBody>
      </p:sp>
      <p:sp>
        <p:nvSpPr>
          <p:cNvPr id="14" name="13 Marcador de pie de página"/>
          <p:cNvSpPr>
            <a:spLocks noGrp="1"/>
          </p:cNvSpPr>
          <p:nvPr>
            <p:ph type="ftr" sz="quarter" idx="12"/>
          </p:nvPr>
        </p:nvSpPr>
        <p:spPr/>
        <p:txBody>
          <a:bodyPr/>
          <a:lstStyle/>
          <a:p>
            <a:endParaRPr lang="es-MX"/>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B469A1FF-5499-4629-AA53-74092B2D0804}" type="datetimeFigureOut">
              <a:rPr lang="es-MX" smtClean="0"/>
              <a:pPr/>
              <a:t>19/11/2012</a:t>
            </a:fld>
            <a:endParaRPr lang="es-MX"/>
          </a:p>
        </p:txBody>
      </p:sp>
      <p:sp>
        <p:nvSpPr>
          <p:cNvPr id="10" name="9 Marcador de número de diapositiva"/>
          <p:cNvSpPr>
            <a:spLocks noGrp="1"/>
          </p:cNvSpPr>
          <p:nvPr>
            <p:ph type="sldNum" sz="quarter" idx="16"/>
          </p:nvPr>
        </p:nvSpPr>
        <p:spPr/>
        <p:txBody>
          <a:bodyPr rtlCol="0"/>
          <a:lstStyle/>
          <a:p>
            <a:fld id="{E39179B3-92AC-4F82-B525-E9A3D8720659}" type="slidenum">
              <a:rPr lang="es-MX" smtClean="0"/>
              <a:pPr/>
              <a:t>‹Nº›</a:t>
            </a:fld>
            <a:endParaRPr lang="es-MX"/>
          </a:p>
        </p:txBody>
      </p:sp>
      <p:sp>
        <p:nvSpPr>
          <p:cNvPr id="12" name="11 Marcador de pie de página"/>
          <p:cNvSpPr>
            <a:spLocks noGrp="1"/>
          </p:cNvSpPr>
          <p:nvPr>
            <p:ph type="ftr" sz="quarter" idx="17"/>
          </p:nvPr>
        </p:nvSpPr>
        <p:spPr/>
        <p:txBody>
          <a:bodyPr rtlCol="0"/>
          <a:lstStyle/>
          <a:p>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B469A1FF-5499-4629-AA53-74092B2D0804}" type="datetimeFigureOut">
              <a:rPr lang="es-MX" smtClean="0"/>
              <a:pPr/>
              <a:t>19/11/2012</a:t>
            </a:fld>
            <a:endParaRPr lang="es-MX"/>
          </a:p>
        </p:txBody>
      </p:sp>
      <p:sp>
        <p:nvSpPr>
          <p:cNvPr id="12" name="11 Marcador de número de diapositiva"/>
          <p:cNvSpPr>
            <a:spLocks noGrp="1"/>
          </p:cNvSpPr>
          <p:nvPr>
            <p:ph type="sldNum" sz="quarter" idx="16"/>
          </p:nvPr>
        </p:nvSpPr>
        <p:spPr/>
        <p:txBody>
          <a:bodyPr rtlCol="0"/>
          <a:lstStyle/>
          <a:p>
            <a:fld id="{E39179B3-92AC-4F82-B525-E9A3D8720659}" type="slidenum">
              <a:rPr lang="es-MX" smtClean="0"/>
              <a:pPr/>
              <a:t>‹Nº›</a:t>
            </a:fld>
            <a:endParaRPr lang="es-MX"/>
          </a:p>
        </p:txBody>
      </p:sp>
      <p:sp>
        <p:nvSpPr>
          <p:cNvPr id="14" name="13 Marcador de pie de página"/>
          <p:cNvSpPr>
            <a:spLocks noGrp="1"/>
          </p:cNvSpPr>
          <p:nvPr>
            <p:ph type="ftr" sz="quarter" idx="17"/>
          </p:nvPr>
        </p:nvSpPr>
        <p:spPr/>
        <p:txBody>
          <a:bodyPr rtlCol="0"/>
          <a:lstStyle/>
          <a:p>
            <a:endParaRPr lang="es-MX"/>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469A1FF-5499-4629-AA53-74092B2D0804}" type="datetimeFigureOut">
              <a:rPr lang="es-MX" smtClean="0"/>
              <a:pPr/>
              <a:t>19/11/2012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E39179B3-92AC-4F82-B525-E9A3D8720659}"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469A1FF-5499-4629-AA53-74092B2D0804}" type="datetimeFigureOut">
              <a:rPr lang="es-MX" smtClean="0"/>
              <a:pPr/>
              <a:t>19/11/2012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E39179B3-92AC-4F82-B525-E9A3D8720659}"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B469A1FF-5499-4629-AA53-74092B2D0804}" type="datetimeFigureOut">
              <a:rPr lang="es-MX" smtClean="0"/>
              <a:pPr/>
              <a:t>19/11/2012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E39179B3-92AC-4F82-B525-E9A3D8720659}" type="slidenum">
              <a:rPr lang="es-MX" smtClean="0"/>
              <a:pPr/>
              <a:t>‹Nº›</a:t>
            </a:fld>
            <a:endParaRPr lang="es-MX"/>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B469A1FF-5499-4629-AA53-74092B2D0804}" type="datetimeFigureOut">
              <a:rPr lang="es-MX" smtClean="0"/>
              <a:pPr/>
              <a:t>19/11/2012</a:t>
            </a:fld>
            <a:endParaRPr lang="es-MX"/>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E39179B3-92AC-4F82-B525-E9A3D8720659}" type="slidenum">
              <a:rPr lang="es-MX" smtClean="0"/>
              <a:pPr/>
              <a:t>‹Nº›</a:t>
            </a:fld>
            <a:endParaRPr lang="es-MX"/>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MX"/>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469A1FF-5499-4629-AA53-74092B2D0804}" type="datetimeFigureOut">
              <a:rPr lang="es-MX" smtClean="0"/>
              <a:pPr/>
              <a:t>19/11/2012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39179B3-92AC-4F82-B525-E9A3D8720659}"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1"/>
      </p:bgRef>
    </p:bg>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B469A1FF-5499-4629-AA53-74092B2D0804}" type="datetimeFigureOut">
              <a:rPr lang="es-MX" smtClean="0"/>
              <a:pPr/>
              <a:t>19/11/2012</a:t>
            </a:fld>
            <a:endParaRPr lang="es-MX"/>
          </a:p>
        </p:txBody>
      </p:sp>
      <p:sp>
        <p:nvSpPr>
          <p:cNvPr id="5" name="4 Marcador de pie de página"/>
          <p:cNvSpPr>
            <a:spLocks noGrp="1"/>
          </p:cNvSpPr>
          <p:nvPr>
            <p:ph type="ftr" sz="quarter" idx="11"/>
          </p:nvPr>
        </p:nvSpPr>
        <p:spPr>
          <a:xfrm>
            <a:off x="457201" y="6248207"/>
            <a:ext cx="5573483" cy="365125"/>
          </a:xfrm>
        </p:spPr>
        <p:txBody>
          <a:bodyPr/>
          <a:lstStyle/>
          <a:p>
            <a:endParaRPr lang="es-MX"/>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E39179B3-92AC-4F82-B525-E9A3D8720659}" type="slidenum">
              <a:rPr lang="es-MX" smtClean="0"/>
              <a:pPr/>
              <a:t>‹Nº›</a:t>
            </a:fld>
            <a:endParaRPr lang="es-MX"/>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469A1FF-5499-4629-AA53-74092B2D0804}" type="datetimeFigureOut">
              <a:rPr lang="es-MX" smtClean="0"/>
              <a:pPr/>
              <a:t>19/11/2012</a:t>
            </a:fld>
            <a:endParaRPr lang="es-MX"/>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MX"/>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39179B3-92AC-4F82-B525-E9A3D8720659}"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4.bp.blogspot.com/-Fnwq8yYL1TI/ToCdm724mUI/AAAAAAAAAa0/Q7Vz88yDHeQ/s1600/magnetismo2.jpg"/>
          <p:cNvPicPr/>
          <p:nvPr/>
        </p:nvPicPr>
        <p:blipFill>
          <a:blip r:embed="rId2" cstate="print"/>
          <a:srcRect/>
          <a:stretch>
            <a:fillRect/>
          </a:stretch>
        </p:blipFill>
        <p:spPr bwMode="auto">
          <a:xfrm>
            <a:off x="251520" y="476672"/>
            <a:ext cx="5760640" cy="5040560"/>
          </a:xfrm>
          <a:prstGeom prst="rect">
            <a:avLst/>
          </a:prstGeom>
          <a:noFill/>
          <a:ln w="9525">
            <a:noFill/>
            <a:miter lim="800000"/>
            <a:headEnd/>
            <a:tailEnd/>
          </a:ln>
        </p:spPr>
      </p:pic>
      <p:sp>
        <p:nvSpPr>
          <p:cNvPr id="5" name="4 CuadroTexto"/>
          <p:cNvSpPr txBox="1"/>
          <p:nvPr/>
        </p:nvSpPr>
        <p:spPr>
          <a:xfrm>
            <a:off x="648072" y="6146140"/>
            <a:ext cx="1331640" cy="523220"/>
          </a:xfrm>
          <a:prstGeom prst="rect">
            <a:avLst/>
          </a:prstGeom>
          <a:noFill/>
        </p:spPr>
        <p:txBody>
          <a:bodyPr wrap="square" rtlCol="0">
            <a:spAutoFit/>
          </a:bodyPr>
          <a:lstStyle/>
          <a:p>
            <a:r>
              <a:rPr lang="es-MX" sz="2800" dirty="0" smtClean="0"/>
              <a:t>Tema: </a:t>
            </a:r>
            <a:endParaRPr lang="es-MX" sz="2800" dirty="0"/>
          </a:p>
        </p:txBody>
      </p:sp>
      <p:sp>
        <p:nvSpPr>
          <p:cNvPr id="6" name="5 CuadroTexto"/>
          <p:cNvSpPr txBox="1"/>
          <p:nvPr/>
        </p:nvSpPr>
        <p:spPr>
          <a:xfrm>
            <a:off x="6228184" y="1484784"/>
            <a:ext cx="2915816" cy="3877985"/>
          </a:xfrm>
          <a:prstGeom prst="rect">
            <a:avLst/>
          </a:prstGeom>
          <a:noFill/>
        </p:spPr>
        <p:txBody>
          <a:bodyPr wrap="square" rtlCol="0">
            <a:spAutoFit/>
          </a:bodyPr>
          <a:lstStyle/>
          <a:p>
            <a:pPr algn="ctr">
              <a:buClr>
                <a:schemeClr val="accent3">
                  <a:lumMod val="50000"/>
                </a:schemeClr>
              </a:buClr>
            </a:pPr>
            <a:r>
              <a:rPr lang="es-MX" sz="2400" b="1" dirty="0" smtClean="0">
                <a:latin typeface="Courier New" pitchFamily="49" charset="0"/>
                <a:cs typeface="Courier New" pitchFamily="49" charset="0"/>
              </a:rPr>
              <a:t>Integrantes:</a:t>
            </a:r>
          </a:p>
          <a:p>
            <a:pPr>
              <a:buClr>
                <a:schemeClr val="accent3">
                  <a:lumMod val="50000"/>
                </a:schemeClr>
              </a:buClr>
              <a:buBlip>
                <a:blip r:embed="rId3"/>
              </a:buBlip>
            </a:pPr>
            <a:r>
              <a:rPr lang="es-MX" sz="2800" dirty="0" smtClean="0">
                <a:latin typeface="Freestyle Script" pitchFamily="66" charset="0"/>
                <a:cs typeface="Andalus" pitchFamily="18" charset="-78"/>
              </a:rPr>
              <a:t>Jacqueline Guzmán</a:t>
            </a:r>
          </a:p>
          <a:p>
            <a:pPr>
              <a:buClr>
                <a:schemeClr val="accent3">
                  <a:lumMod val="50000"/>
                </a:schemeClr>
              </a:buClr>
              <a:buBlip>
                <a:blip r:embed="rId3"/>
              </a:buBlip>
            </a:pPr>
            <a:r>
              <a:rPr lang="es-MX" sz="2800" dirty="0" smtClean="0">
                <a:latin typeface="Freestyle Script" pitchFamily="66" charset="0"/>
                <a:cs typeface="Andalus" pitchFamily="18" charset="-78"/>
              </a:rPr>
              <a:t>Kasandra Hernández</a:t>
            </a:r>
          </a:p>
          <a:p>
            <a:pPr>
              <a:buClr>
                <a:schemeClr val="accent3">
                  <a:lumMod val="50000"/>
                </a:schemeClr>
              </a:buClr>
              <a:buBlip>
                <a:blip r:embed="rId3"/>
              </a:buBlip>
            </a:pPr>
            <a:r>
              <a:rPr lang="es-MX" sz="2800" dirty="0" smtClean="0">
                <a:latin typeface="Freestyle Script" pitchFamily="66" charset="0"/>
                <a:cs typeface="Andalus" pitchFamily="18" charset="-78"/>
              </a:rPr>
              <a:t>Estefanía Martínez</a:t>
            </a:r>
          </a:p>
          <a:p>
            <a:pPr>
              <a:buClr>
                <a:schemeClr val="accent3">
                  <a:lumMod val="50000"/>
                </a:schemeClr>
              </a:buClr>
              <a:buBlip>
                <a:blip r:embed="rId3"/>
              </a:buBlip>
            </a:pPr>
            <a:r>
              <a:rPr lang="es-MX" sz="2800" dirty="0" smtClean="0">
                <a:latin typeface="Freestyle Script" pitchFamily="66" charset="0"/>
                <a:cs typeface="Andalus" pitchFamily="18" charset="-78"/>
              </a:rPr>
              <a:t>Magda Morales</a:t>
            </a:r>
          </a:p>
          <a:p>
            <a:pPr>
              <a:buClr>
                <a:schemeClr val="accent3">
                  <a:lumMod val="50000"/>
                </a:schemeClr>
              </a:buClr>
              <a:buBlip>
                <a:blip r:embed="rId3"/>
              </a:buBlip>
            </a:pPr>
            <a:r>
              <a:rPr lang="es-MX" sz="2800" dirty="0" smtClean="0">
                <a:latin typeface="Freestyle Script" pitchFamily="66" charset="0"/>
                <a:cs typeface="Andalus" pitchFamily="18" charset="-78"/>
              </a:rPr>
              <a:t>Mariana Ramírez</a:t>
            </a:r>
          </a:p>
          <a:p>
            <a:pPr>
              <a:buClr>
                <a:schemeClr val="accent3">
                  <a:lumMod val="50000"/>
                </a:schemeClr>
              </a:buClr>
              <a:buBlip>
                <a:blip r:embed="rId3"/>
              </a:buBlip>
            </a:pPr>
            <a:r>
              <a:rPr lang="es-MX" sz="2800" dirty="0" smtClean="0">
                <a:latin typeface="Freestyle Script" pitchFamily="66" charset="0"/>
                <a:cs typeface="Andalus" pitchFamily="18" charset="-78"/>
              </a:rPr>
              <a:t>Diana Rodríguez</a:t>
            </a:r>
          </a:p>
          <a:p>
            <a:pPr algn="ctr">
              <a:buClr>
                <a:schemeClr val="accent3">
                  <a:lumMod val="50000"/>
                </a:schemeClr>
              </a:buClr>
            </a:pPr>
            <a:r>
              <a:rPr lang="es-MX" sz="3600" dirty="0" smtClean="0">
                <a:latin typeface="Freestyle Script" pitchFamily="66" charset="0"/>
                <a:cs typeface="Andalus" pitchFamily="18" charset="-78"/>
              </a:rPr>
              <a:t>    4°E Informática</a:t>
            </a:r>
          </a:p>
          <a:p>
            <a:endParaRPr lang="es-MX" dirty="0"/>
          </a:p>
        </p:txBody>
      </p:sp>
      <p:sp>
        <p:nvSpPr>
          <p:cNvPr id="7" name="6 CuadroTexto"/>
          <p:cNvSpPr txBox="1"/>
          <p:nvPr/>
        </p:nvSpPr>
        <p:spPr>
          <a:xfrm>
            <a:off x="2555776" y="6084585"/>
            <a:ext cx="4392488" cy="584775"/>
          </a:xfrm>
          <a:prstGeom prst="rect">
            <a:avLst/>
          </a:prstGeom>
          <a:noFill/>
        </p:spPr>
        <p:txBody>
          <a:bodyPr wrap="square" rtlCol="0">
            <a:spAutoFit/>
          </a:bodyPr>
          <a:lstStyle/>
          <a:p>
            <a:r>
              <a:rPr lang="es-MX"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MAGNETISMO</a:t>
            </a:r>
            <a:endParaRPr lang="es-MX"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body" idx="1"/>
          </p:nvPr>
        </p:nvSpPr>
        <p:spPr>
          <a:xfrm>
            <a:off x="1403648" y="2564904"/>
            <a:ext cx="7451105" cy="4114800"/>
          </a:xfrm>
        </p:spPr>
        <p:txBody>
          <a:bodyPr>
            <a:noAutofit/>
          </a:bodyPr>
          <a:lstStyle/>
          <a:p>
            <a:r>
              <a:rPr lang="es-ES" sz="2400" dirty="0">
                <a:solidFill>
                  <a:schemeClr val="tx1"/>
                </a:solidFill>
              </a:rPr>
              <a:t>En nuestra actividad diaria podemos encontrarnos ante una diversidad de aparatos e instrumentos que requieren electricidad para funcionar: observa, por ejemplo, cuantos aparatos funcionan con electricidad en tu casa. ¿Cómo funcionan? ¿Qué los hace trabajar? Lo mismo en la calle que en la industria, la mayoría de los vehículos y maquinarias requieren un motor para moverse. Pero quizás la pregunta debe ser ¿Cómo funciona un motor, un alternador o un generador? ¿Qué hace funcionar al aparato o vehículo? Esto tiene mucha relación con los imanes y el magnetismo en sí.</a:t>
            </a:r>
            <a:endParaRPr lang="es-MX" sz="2400" dirty="0">
              <a:solidFill>
                <a:schemeClr val="tx1"/>
              </a:solidFill>
            </a:endParaRPr>
          </a:p>
        </p:txBody>
      </p:sp>
      <p:sp>
        <p:nvSpPr>
          <p:cNvPr id="2" name="1 Título"/>
          <p:cNvSpPr>
            <a:spLocks noGrp="1"/>
          </p:cNvSpPr>
          <p:nvPr>
            <p:ph type="title"/>
          </p:nvPr>
        </p:nvSpPr>
        <p:spPr/>
        <p:txBody>
          <a:bodyPr>
            <a:normAutofit/>
          </a:bodyPr>
          <a:lstStyle/>
          <a:p>
            <a:r>
              <a:rPr lang="es-MX" dirty="0"/>
              <a:t>M</a:t>
            </a:r>
            <a:r>
              <a:rPr lang="es-MX" dirty="0" smtClean="0"/>
              <a:t>agnetismo</a:t>
            </a:r>
            <a:endParaRPr lang="es-MX"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600200"/>
            <a:ext cx="6419056" cy="4525963"/>
          </a:xfrm>
        </p:spPr>
        <p:txBody>
          <a:bodyPr>
            <a:normAutofit lnSpcReduction="10000"/>
          </a:bodyPr>
          <a:lstStyle/>
          <a:p>
            <a:r>
              <a:rPr lang="es-ES" sz="2800" dirty="0"/>
              <a:t>La palabra magnetismo tiene su origen en una isla del mar Egeo , en la región llamada Magnesia, donde los griegos hace ya más de </a:t>
            </a:r>
            <a:r>
              <a:rPr lang="es-ES" sz="2800" dirty="0" smtClean="0"/>
              <a:t>2000 </a:t>
            </a:r>
            <a:r>
              <a:rPr lang="es-ES" sz="2800" dirty="0"/>
              <a:t>años encontraron unas piedras con características especiales. Estas piedras, llamadas ahora magnéticas  tenían la particularidad de atraer trozos de metal o de atraerse o repelerse entre sí. Una de las primeras aplicaciones se la dieron los chinos en el siglo XII construyendo la brújula. </a:t>
            </a:r>
            <a:endParaRPr lang="es-MX" sz="2800" dirty="0"/>
          </a:p>
          <a:p>
            <a:endParaRPr lang="es-MX" dirty="0"/>
          </a:p>
        </p:txBody>
      </p:sp>
      <p:sp>
        <p:nvSpPr>
          <p:cNvPr id="9218" name="AutoShape 2" descr="data:image/jpeg;base64,/9j/4AAQSkZJRgABAQAAAQABAAD/2wCEAAkGBhQQEBUUEhQWFRUVFhwUGBQWFRgXGhgWGBYZGBcVFxYYHCYfGB0jGRgWIDIhJCcpLCwsGB8xNTAqNSYrLCkBCQoKDgwOGQ8PGiwkHiEsLCwwLCosLCwsLCwsLCwpLCksKiwsLCksLCwsLCksLCwsLCwsLCksLCksLCwsLCksKf/AABEIALUA8AMBIgACEQEDEQH/xAAcAAACAgMBAQAAAAAAAAAAAAAAAwUGAQQHAgj/xABAEAACAQMCBAQFAgQEBAUFAAABAhEAAxIEIQUGMUETIlFhBzJCcYEUkSNSobFiwdHwCBUz4RZygrPxNENzkrL/xAAaAQACAwEBAAAAAAAAAAAAAAAABAECAwUG/8QAKhEAAgICAgEEAQIHAAAAAAAAAAECEQMhEjEEEyJBUWEyQgUVM3GBobH/2gAMAwEAAhEDEQA/ANbKjKlTRNdCzl0NyomlTQGosKHZUZUrKiamwoblRlSsqMqiyKG5UTSsq83NQFEsQB6k7fvRdEpX0Pyoyqu8R5qC7WVLmfmOykzACgbn8xWrpuMkBnv3HEQuNpRAbfZix2Jx7TS78mF0OrwMzV0WzKjKq5Z5i05yKjUMQQATcVZ3MmADA6Un/wAVQf8AD/igmPcj8/tULy4N0Wf8OzKNlpyomoS1zIu2SkZCR7j7Ht71v2OJW3HlcVtHJGXTFJ4ZwdSRuZVnKlZ0ZVpZlQ3KjKlZUBqiwHTRlSZrM1NgNyoypU0TRYDZomlBqznRYDJoml5UZUAMyoypeVGVAGtlWcqVlRlVC9DcqMqVlRlQFDcqMqVlRlQFDcqMqVlRlQFDRvsN/tUTzRwy8bdt3VltZNiPVlMHME7MDED0NW7huus8OwvakP4jn+GqiYQgAswIgneYEn7TVm4xwe1xW2g8SFVjcR1IIbJYkz9/vSHk5OS4wOz4PjqFZMi0cWXTMRsuIA+3T19TNaRC7eUbGSSTuJ2UelW3mflq5oiLT+YdrnQN7Y9oEVT7pI2+qfTea5ULtpnp5uLgmj3bvxBxlJMiSN9j+3vTdUyhxCAhCJjdTEQxPRj1qLa96rBB6/76V6e2x+rr2B2mO4Fb8NiXqWqSslDbbUutszEhUgyEDsB5APlGTfKNvtXbNP8AC3S2dOLIkwQ5diAzXF2DFgphSNoA/rXIuTPDu6qwrNiVuKdhucTlufx6V3u5xq3fyRXAgkNsZ23iPwa0xSStMX8mLbTiULj2nCkZbOvzQhxI6ZTsTvPb0rS03CHuBjbZLuIyISZCQTkQfWDFbnMPNNx18G058MA/9S2mZAjZSfq/E7+1RvCOIIt44OZZcXyQJsQQcoJAgnqdvN2qsfLcJaeiJ/w+OSNuNM07GqDiVNNmo7mHj9q4WVl/T3VTFfCU+FcdSIDBSMW7ZDb1FP5c4fqdQklVRVEkvIkeoPeujHyYvs4uXwJxftNnKs5Vq3dagcqGmNuke0RTcqYjNS6Ep4pQdSQ3KjKlZUZVYzG5UZUoNWcqAoblRlSsqMqkKG5UZUrKjOgKNbKs5UnKs5VBcblRlSs6MqAG5UZUrKjKgBuVP0rBZuPGFuGYtOMkwoaASASOw6A1pG5TuMX20twaa6lsgqGdbqllzZQVby7iBt33n1pbyMvpwf5G/D8d5siXwjYt8zC9pit62HW2CpuB1H8RmYi4iQPLuJAEgA1pcJ4re01wlbTeBA7NgCTsVkbTDR6x7VCNbK+UCSJOwBG/dT6Vt2+YZt30v2xeuXsQLty4QbZWQp+wyO3SuNy5M9c8fCOi58Q4tb1tvw/nuKuVoz5miThPc+g/HeqRqUa9YCDY2ySFAMy3p3BAE79YrQt6y4GZrcorPkFBGxEkCdumRiIqY1tk3UGqt5LcXE3t/qJ2up6qWBB9DHrVXGndkxpKq0V2/wAMIkNKsNzMid+sGta1bYtAJgTBjt3JqwazmV7iqrrKr1JiTPrEf76zWphGYBGwJJ226dx2rVTfyZyxRtVo98nSuutQMpYrt/iBUn8TVx4dxnw/GH1MMZ/lb6gZ6AH09BUH8Nr6JxC34v8A9wFF2+W48BT/AHFSHNHE7dvW3lt21w8R5J6vlBM9vK0xHqayzptJrsthSvg0Sdq7ZXwyoAuR80yAeuR7yDEda2OVOVDqb7q7KyKAQxBmZJYE/V3n1qn2WMSqsYEwAST+w2Hqa6l8JtI83bt1XBYAJkhXbcs2/rC/t71nig3JJ9E+TL08bkuywcQ5C0t69buXElrZ8sCB1lcgvXE7g1Bc48Nu2btnEu1sq+w3IKgHAnuCDO/oa6InvUPzjohd0dwFsSoyVpiGHQT79PzXUyY1xZwsOeSyK9nHrXBbb3c7tsOOgAyQNI3IK7SNuvrVo4dwTTOlu0CWJUwzGXXuVbuN9p71Rtfxq7buz4zICRkR6dCQCYO3aukaDTW2t29RpbpNxwApUAKY6qVbv1MDf22pPDN9o6Pk449SRD8xcmmyniWcmCzmh6r7j1FVXOuwa7S3LlsPgFc7P55BQjcL6jvXP+M8pulrx7SNhJyUjdQPqA649q6+PNb4s89n8fiucSv5UZUrKjKmRIdlRlScqMqAHZUZUnKshqANbKsg0nOsh6qWHZUZUrOjOgBuVYypedZWSQBuSYA9SdgP3osmi0chcK8bU5sBhZ8xBEy0HFf8/wAVI8y8m/8AMGe+o/iyMUDAfVGLN/5QTNK4NzOmjseCtpLr+Zh/FxNy59QGxmOke3vVj03HdI6K5vpZfbIExixnymYPWdzXJ8nI8ktdI7viYngjdbZyfjPAGtB3sq2KmHGQLpO4V1H8vQkbTVbtOfXqe/8ArXZON6nheSt+sCXh8t60c4HoQAQPWqtruEDUs9xFXVZCEvacYnxJ+a9aI6x6AT70mvatnXjl50U/WapCExteGQgDHKQzAmXE9J229qu3JNiw6MHGWRkFIJ2Vg9tlO7dco6H8VSuKaBwwDoyFdsSIgTP95qS5a45+lYoLr2luwDcRQzLDA5AdSRFWVMvNviza1V3hSMc/1dwdIBRJI6Hp027VrHi/DArBdLcLbTlqGIPsceu9Wvj3Jml8ckXLy+KoIFtAQfEHmEAbTI2jaK09FyLoxDfp9RcUdWlgJHWALY2+9bRpKmJTbbtf7H8N4jYsLavLw+z0zBks0LuhBJJBrX1PP91j/CsWVU7ibKsestuR61cOGcJ0isW8FgxPzOxWCYBABftt0FZ0CaYlcNPp5eSoJtlidsttyY6+tZOM2aqeNftbKQ3xE1Q8jGIBEoPBYlhKklR0G23epjljj+r1F1Uyc5eQsSzAA/UR0MR6ipu7x+zaWC1td5OKz17yqiTII9oFTPBOZrbacO5bIrccGCJS2Rvjv1JAHfapjHdWE51FtQ7LFodWXJEMMY3YYg+wmqV8Q9ZqdWrae1bVLIIZrr3VXKJgRMxIPrMdq0OL/FRFTFFdmIktkBB9DtvtVT1XxMuYsMRuNjLftsdtq1lkUlxQtDx5QfOSMX+RNRcRyWQYiVSWYk/yKQNhHSnWeHX9GttFdxmAxTbEMu8gTsdwZHSncI+Ib5FAFwKgggFiT/iZtxHSrnyboF1lw39QGZsMQrQFAmdhAIB9R1g7bUu1bUIjfNxTyT2ie5E0bCwbhy/iQ27EiYIJA94Brf1mohysztvbPWPUeoiak7ECFRcUjaAAB9h96iOaNH8twTKHqseU9j9uo/anqcIf2OPyWTJv5OYc18tmxca5ZE2DBEfRP0n2noaruVdf0GnW6WlladiIADDcHbpuI37mudc0ctHTXW8ME2/m6GUBPyt6j3FNYM/Ne4R8nxvTft6/4QuVGVKyoypmxMblRlS8qxlRYUImiaTlWcqqWGzRNKyoyoAbNWHkzg/jXHutASyN57s4KqPaN2qt2ULsFUSzEAD1JMAfvXZuH8p29JosYYs0M7LPmf1jpA3rHPLjjddjHjQ5ZFZzO9yfawuXLdzK4mTG03nJxBmCCOpx/wA+1RGk4I7wb63EEM5OIOeGI8oPUhtjJ6NNdU4Hpxc1dxQPKqhVYDYKB5pB6MzdfX8VVeZeHPa15VGbwyQqBnIQl2jAAjfc7j23rj7qz06km+JQddovJnhs4GJDQEMyRAEHbbfpVh5b1Wpa4DpWVLywy218q3cVicSYLkRt36itH/ld25cNrBjdBggAFYG0t2HfzH9639YNPYINwB7gAixZJVFIjzPdnKTsYX96OT0a8Y7ZYdDzE2vuga7TrCnFmUFY97gaAo2G896mNV8O7bFLmmtI7ZCHzKooEGQo3b2qmpx27xJha1IuyGYOLdsLAgYu+RHiEbjGBt3NXTSNf0yXLVjVPqPD3VFC5hQoAXz9h6Caso1bkhaUmklB1+BvNli7be2lu41lSgl4LSwBGCjt7ma5NxHjmqW9dR77MMsTuY2PYT711bh3Oh1FjDWWwt5JG4PmUHFmFv1Ujdf2qta/lS5fUsERLYHlNuGDsSPq957ntUyyJbWyccPjJqiscI4o6ad2LElWEdJEnzgnrMAftSdRpL2jvAhodcbgxfcP2OQ69T+DVt/8Di3p2BDC4ILMRIkdIHbqf2qutwl2BO7Y9yZgfml/U2ORhGSDh7PcJWd3Jc7iQZ3EHrJPT3q4cd5iSyRo7RCtbRbTM3yhionfrsS35+1V7RcGewv6xXUi0Ayggn+Kdgse3Wfaq0uuusxN1sonzH1JyO/U96lW06Ie5K+kP19snzBWKklVY7gxuRP2IqHYgHpJmCu/pM1J3Ct2BazknpPWYiFHfb1oYhSLdzEtti6wRHWGEeY/1EVpj0iub3M88GdLmoRN0DNjtsZJhQex3r6G5R4a9m34bLgyhVZuoYCYKn09q5ryNydau6uy5uTgvjPbZCpLAgrHYruDPtXXtRrwpAH3PsNhH3rbGl+oQ8mb/prZIuNhG34rEB1II2O0GtXR3yTvuP7f963FO/t6U4nZypLjo0rHCEQiC2wIAJBEHtuKpPxG4U6OmpVgbQXw3tMYA9Cp/Jro+NI1ehS6hS4oZT1VhI2M1WUE4tIvDLxlyls+e+O8KbT3FyQoLiC6ikgkK3Y/Ygjeo7KugfGmwFv6Zu7WnX/9HWP/AOzXO8qbx3xVnOyfqdDcqM6VlRlWlmZr5UZUqaJqtmg3KjKlZV6tKWYKOpIA+5IA/vQQdB+FHKxv3v1T/JZMKP5njr9gD/Wuk3OK23LLJEbDbrP1ew/0qu6Pih4ZYt6e3pmuRIa5mtpXbLqGb5iTO3pTLunt3B4mpYqAMvCBmA3oF33Pekc8+TqJ1fGw8VynoODrndJS4hAk4qphx/NPUkGP3rZ5g5ct37QF6WYNkqqQCzjeAT8s+3pVXfmG7Z1a6a1bxK9baAMXQdCrD5VjckxXjg3Lt43hduXbluyWHkLMHfeEBYmZ+0AUtFLS7Og075XRG6m690HS+EbDhpNtJGamBBYiSYEA7jfpUfpeWvDYNrXCW1hQo+YAA4ieg27HfpV71XMlnG5gM3tCQCwD4D5irGI8sd6oPHNY+pVWVv4at2MhIgjMfc/N7GqT4x2MYnKWuj1xrmy7qQxsNKkeZ1H8T0l9pG5AH3qC0GoNvUJ4rN5TixJbMdZPr1jpXpeFobdx7epU3UMgBsCyx5oyjcH96xw+1evk2vDGdxxcF9wVImJJfuvfvWTbkMRjGJucO1d666WrYlzdN9HjI5wBDMdwNt59d6mdSNVacXbE211SZNbBBCuvzrHRY2IPvWzwTl27pC4RWa63la6hBWN5VTtI9Sas2r4dde3ZT+GvlPRoOxJ8pG4HXpV4w1pmWTIk11Qjl9LquWF25dMTdsviZWNgqn5SN/N39K3uJ8safVBriKobw8AQGXqdnxHU+9R+hvW9O7C6WdyAQwO6hpAJBnHr3nYU/lzizX7z22DW2R0KFw0OAYZN4JBWCPuKs4xrfYtJtNyiQWquHT2NTaVlBJVJUeU7gGPeOvvXN+LthcxIkKxH3APU/iu3c2WU0Omdhb8fO55VCg7/ADQfQAjsK4rxWze1Vy6UthyzBmKIREbQoO6rv/SqQhxl7jZZeUG4o2eF3dGADc1Lo2QbFLclSDtuamuX9NoNXe8C3av3GY5edwgEbMSR0maqVrlx2EMqqSJksAY/NdJ+C3LoR79xnBcKFUBp8pmT+4FbVH4MJTydy6Oq2NPb06IMBsBbEbnaBE/ik8NvM164Xs4BTAfrl/sRWu9o3WQZHKCDudum4+3rT+Mc56XREW7l1fEEeSd/z6dK1jcutISn7ddtm/xPUpp7ebkIg9j1J22HWa37JlQR0ImfvUBzHZTVaZXzIClbyMD3G46AzIntUjq9cFt5EypUFQJyO0wAN61T9xg43FfZJis0uzcyAPqAd/fevZrRbMDi3xl12Wut2wf+na3HoXYn+wWqFlU58Qtd4vE9Seyv4Y/9Chf7g1Xg1MR6FpbY3KjKlZUZVJWjXyoypOVGVVLjsqmOT9H42usLiWAcOQI3CeY9ftFQOVWjkHhN+7fa7ZLL4ADsV6nf/pjtuARU3WwptpIuHMWpdyLhOJz85jNsRBCr0x9JUjvvT+X9ZeVbl+8ES3cJOMzcJyjDP+wH+dSN/RgszIsKVEqIODD6WyO87zEVW+J8OKWkN13YksyqpkIUhUYbSoAYwOk+tcqUnjdnpMaUlx6Lz+osGzOmW21y0CUVdiBMsqxJ9dqo/G+Zbiuj3QP4jQAT1KgDFgD5DuCQaVyxwC9aum6TcSRKEbkHLpcAEfLM1rcxcstrJvJBcsSxUgqI6sZMjYSdv3rLLl5LWkzTHhjCfZE6xPGvNbYJbDEBmO4QCcIY7gHoYrR4ZqRaAgOHJIbcBXsEDbzdx27EGty/Zt2bjDUAgwxTAApuOm5kice+29ehpX1tlSrs7ZAMzhVs2UXyoPE/m2jasMdpDcqNHiujs27xSwpLFh4fi7KROwjuw2ma3uWruuBY2ZmMl8QQuQ6rbHy+vaNq8s1jTJcLsLt0Exeuea2HAmLaSWaQep2MUrQ8wajx/BveIl5486xMRKDwzACx2EUzGItKauiR4xa4ozA3iV22gAbesDpvv0qd4LY1VzRXVuXEe42Js/S6uxMiYjEiTH7VXyl+9iWTW3woxh7ioJbbYbmPz6V5/wCSXEVGW0EMlWD6kdugIBEEVNv7K1yXwmiU0nDbGlultTde5fxMxsikDdfcdt63OH85fq9ZbQyFDlwEBghVlQ7/AFdNopHEOGJxBWm9p0cCcUaCzby7Se42/FS/KHImD+IhDqEIGLCMmHSRNQ1L4RHKFW2Y4rxrUWHtvYfYAk2gMpkn16wNqlkSxxWwVdfCdt8kxDL1hoHvOxr3q+BAHGPOqmN4YT9W0bVscB0Nq1d8TIK5EFdvMd/fuapjjK6kVySg4XHs5zxD4Vawb2WF639OICv1jcHp+KufJHL1/TWWFxTbc4jzttiJJIj0JG3tV64ekBmmVYyB6e0feqdx3nu1b1WAZPKSN1LSV3eNo8u3Q0ysN7sU9eTtJFe43z49q74eiJUSVe8ySzHp5EO6qNzPeqpwTkgPqs75u3AzMwcqZdR9TZdCZHf1rqmm11jW27busOYlViQD8pO42YA/tXi/pfBuoLNojINDMMhsRvtsNp/er8aC0/jZs8ucMZbPglibYnED6ROyj2ipOxoh4jjzGIUA9AoEAAf1r1wDQOLJJks31NtP47VJWdAY83Unt/r3rWKRhOdM2tLdBUR9v2qG525kGg0dy8IL7JbB73G2X8Dr+Km0thRArgHxM51/X6jC2f4FkkIf526G59toHtv3rSKEskvoqly8WJZiWZiWLHqSTJJ+5rzlSsqMq2swG5UZUrKjKiwNfKjKlZUZVUvQ0tXSPh5c8LR3IXJtQ4UbkQqA7nt1J94BrmRaujcPulLemtYxiqx9LZXDJifXYT7Gqyftr7NvHinkX42W7gfE7aM5dTN0iSCe3QkT1gRPXpVouaFWtFBBV/T+9VblXh6+NcDuo9FHlkmIjbpAq5aTTBQYEL998p6yP2paUbW0dGUqZRuJFrC+GSxH8ibfKZ8x7dOvvUMdOXceEHYKdhKrC4wCzDYHp96vXFuA27jgukmNxPbaZjqNqi9fy2GPzsADkEUAKCfxuTXLyQyfJ0sWaFFeuW9NfLG6Fu3LcsHVSLKwOj92WSDt71V+bNVeNm2DZxtqSM7bE23PqEHlSPT7VcbnKht7i4zZLiZWRG20ben9a1bD/o8v4mNvGHtqhKkEhVbFmIJ69qmPJaao0fH9rs5i+jtXLM5XPHzjEqCmHchpmem1SXBOKW9JcRrtx3KjHFSJIy+UueiiBSeL6dhcPlCBvN5TKx7H/cVq8R5eZVW6pkMJ9wR9J96YhkXyY5MTVyii0c8a3JUuAHBvkQu0QQCDIMEenpVasXV8MwoL77kkiT9UHoY9ajv1LsAGkhVxEyQB2gHpW/wfQvcICCTttEzHQR3omqQY53Lo1dLaYMRHUR07eldb+GfFNVYL2LsopUXLbOuKhpGx2EgyKtfL3w6sLeGquWwHdVYWTutto3++/wC1W7W8NS8hR1BU9oq8Y5H7uhPL5OP9FX+SC5g4nbew2Izf5RiDs336x79DUSutOktr41u34z7pbUbkmAGdz08x7e/pVr4fo0VccYA2iPQ7Uq9wgPqPGbfEQq+h9R+P71dxk/cYxyQj7fgr3NHNLaXhrOzAahhiuI6OZ3Ud8R3rjfBuXbnhHVtddQHIUlWMtcIEoPr2yJ27R3q7fEY+LqEwJxUnEfSSOpkbj0/+K0uWOGXG/T21LlWuC8UWRhgIB7jGSJMd+u1HJvTGFiSV/wCRvAbJs6mwuWBS3bV1nIXC+wJIXbYt5ST0Fda4OhyeRAEKPeJk/fp0qO4By7gWa8AXZw8dlC7KNtvxVmAraCYlnyp6iGNeBaArQ4lxXwmQATMyOh2jp2703T8UtuQA25J8p2O3UQa0F+Lqx+tWbbD1Uj+hr5JtvsPsP7CvryuUfEblPQ6HSXLotHxLkok7hXZi5btB7D22FaQ+kYz6tnHZomlBqMqsUobNE0rKszQBrZUZUqaznVSxIcH03jai2kTk4Efn3rp/MGgR7rs4YywIA32UY4zIiAB0ql/DTRC5rg7ERYU3iD9WIMAfmrlc1rv1AUmWyOwJ/HsRWOaVcR/woXyZPaJy7IA5UBcZMekGZiNtt9xHvU3oNTdtQSkqwklRA9yfTaqrY4rb8igtuvQjbYDb1ie+8zW5dv3WIF0FCZgT1lo8wHedvxWfKkO8L0Wk65bk4M2w7bdO9VnXXrqH5mMmes9PxTNFfYPkGxEYyfv3/apLV6YalZQ43R9P0tsNxWMt7RaKWN76IZeIFlO5EbAGN6rfNEsCCSC7hY/8qEgg+mRNS16y3S4wBWSQ0/tVc4pqJ8MiTt5ukHLzECd5AIrHK24juGK5EXoWu2MUcJctscQrwRl3id1kxvUla5jC3Etm1gBlKjFxMbkzuIHQGvS6pXylSXQEg9hHqOkg+tJ5J5WbieoaboSAWbIEkgmAANgaxinLtWXzSUF9IhNZozauL4SqyshczvipJgsflkjeO1dT+FnLLtaS7ftIgG6SsO/TzHbptIqy8B+G2m0qBd7kHLzRE9/KBv0HWrWluOm1Oww/LRxs3l2moMyBWCu9e6KbOeLCRSr8Kh6j37ya2JpC6hWYgbx/lUUSimazg4utgQpLk7RMe59/9KnOCcKtWbrC3uURbZMjbfKAB09T+PStzWXYBwEMfqgdfv8A73qH4ZxZNNs4bzsxygsQVG+fcbd6oopMclOc4FqorylwESNwa9GtBIqnOF2L1j7XCY69bf8AlNaej4rv58cWMjeGXcTLfkftWhx6/lrr4uSoXAITsMMZJBO3UtJrB05e0RjiwEZ7dd4M+uTAx7VFqx6EKijoVhxiP3qkfFfmm3pdI9prZdr9t1XpCkADIz6ZSPtU7p+IXAiQBAUl5nIRt+QTFVn4tcGW5oWusjO1tHbLLEKCFlj/ADQYge9aQqxHLF1o4AGrOVKyoyqTIblRnSs6MqkDWyozrxlWMqqWLp8Mr6/qnQtiblvFTMb5Ake8idq6p+mRZ+ogGAegPTf0/wC1fPdjUtbYOhKspkEdjVy5d+IbeJjrGLozT4ncH/EB8y/1HvWOSHLY54+fh7WXvQ6cJcV+vm6sJPl7j/SpPiF69edvCUAYgyV3CkSYPsAN6kOHWBqLaOT5Cc1a35vE6BQIkgAfbtU7e5f8hid+qzsR6b9BHasuLqh15o2iirr99yD2H2/+KnNHxEMoUKdjEgxA7mqxxPh9yzeaUKL80dgPv6V74XxcqdoDddzHXtFYxexpxTWid4jftahmS4GUEEZLE/8Aq7RFVXW8nKbgv+J/Duu0bEiBAAED0n9qkL/F5V2Ybx9I6HqD7/8Aal8s8xKVZLo/hrsoE5eYmSvb7mspU3T7NoQlGNxIPmDhXhk+HhiXIkSACG2U93kyJPTrVr+FQtLqGgrkyQQJhT1hCes+aozU8BN7JQUUkmAGLTB8oA+/Q/epzlThQ0t2Lg8yXNjJJJC7gAdQoP8AWtsCqQt5G4NN7Onis14tvIkdDXunThBWKK8XmhSfagAe4AKieH8RQNgARPmnsSzGo69qy5O7R1270mwhS5bCqT5gdienQz+N6o5q6HFgSi7ZZNcAVNVvmG5gFxLBzLAr2gdSB161Zb4H8wBmBJiSe0VWeOaqxaueJqbtu0AMZuOBAG3Tr1M/miRXDNLs3+UNWSj2mJZrREv2OYy2+xkVYq5zwznDSWHFwa3TY3GOfnjyicSq9e8b1ZOHc+6PU3Ra09+3duEEhUbc49f6VaN0ZZactE3e0KOZZFYwVkqD5T1Xfsaqmr0CjUvbXypCkiNsmn5Y9KnbHFLj3APCYLJBaQY+4HQVtfoxmXAEmNzRpkxk4PZ40OjxWPx/Son4gcQs2OHajx2Ko9trUgZHJ1IUKO5n+1WOuSf8QeoH6SwviYnxp8Lu3lIzPsu/5NWj2YTlZw0NWcqUGomrFBuVGVKyoyoCjXyoypeVGVQWGZUZUvKjKgCc4Bzjq9B/9Lfe2CZKbMhPqUaR+etdS5f/AOIYQF1mnM9DcsmfyUYz+xriOVGVBOz6VvfGDhd4BWvQD/NaYj2BMbfmqjr7Caljc0zLcRvN/C82AmIMdJ964zlTNNrHtNlbdkb1Vip/cVhlxKfWhvB5TxP7On6hmRSp8xIJORIHfeOvcUcNWEIjfIEPPRe4A+461QDzXqjE3nMGd4J6RuYk1pNxK4RBuPHpkaWfitu2zofzSK6idgsFrxKyWIiOzbGRDfSJ3j3q5cH1BTU2tLsXxLFyA2IKkxkerDcn7j0r5oN8kySfvJrc0HHtRp2ys3rtth3R2Ht6+lMYsPD5Fc3m+oq4n2VprQRQq9FEDvsPetLjPMFjSJnqLyWl/wAbRP2HU/gV8najnbXXHzbV6jICARedYHoMSIqJ1Gre4xa4zOx3LOxYn7kma3OfZ9K3PjrwwXQguXSCYN0WWwX3MkNH2U1njvxs4bYRvDunUOF2S2rQxPY3CMQPXrA7V8y50Z0AXXiPxb1927ml0WRMi3aRQu3QNIJf8mtHUfEbiDmf1d1f/wAZ8L/24NVjKjKikHKX2bmp4hcuuXuXHdyZLs7MxPqWJmfekvcLGWJJ9SZP7mk5UZVJUbNP0GuazdS6hhrbB1MkbqQR03rTyrM0AdW1v/EDq2uTas2bduQcTLMQB5gz95M9vSutci/ELT8VtTblLq/PZYjJfdT9S+9fJ+VN02se02VtmRoIyVipgiCJB6EGgPmz6J5/+M9nQl7GnHjagbTt4aH3M+Zh6D8muB8X45e1d03dRca65+pjMD0UdFHsKjcqMqLIoblRlSsqzlQSMyoypeVGVACaKKKqWCiiigAooooAKKKKACiaKKACaKxRQBmaJrFFABRRRQBmiiigAooooAKzNYooAzNE0UUAE0TRRQAA0TRRQATRNFFSgP/Z"/>
          <p:cNvSpPr>
            <a:spLocks noChangeAspect="1" noChangeArrowheads="1"/>
          </p:cNvSpPr>
          <p:nvPr/>
        </p:nvSpPr>
        <p:spPr bwMode="auto">
          <a:xfrm>
            <a:off x="63500" y="-836613"/>
            <a:ext cx="2286000" cy="1724026"/>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5" name="4 Imagen" descr="mag.png"/>
          <p:cNvPicPr>
            <a:picLocks noChangeAspect="1"/>
          </p:cNvPicPr>
          <p:nvPr/>
        </p:nvPicPr>
        <p:blipFill>
          <a:blip r:embed="rId2" cstate="print"/>
          <a:stretch>
            <a:fillRect/>
          </a:stretch>
        </p:blipFill>
        <p:spPr>
          <a:xfrm>
            <a:off x="7020272" y="1844824"/>
            <a:ext cx="1828800" cy="1800200"/>
          </a:xfrm>
          <a:prstGeom prst="rect">
            <a:avLst/>
          </a:prstGeom>
        </p:spPr>
      </p:pic>
      <p:sp>
        <p:nvSpPr>
          <p:cNvPr id="27650" name="AutoShape 2" descr="data:image/jpeg;base64,/9j/4AAQSkZJRgABAQAAAQABAAD/2wBDAAkGBwgHBgkIBwgKCgkLDRYPDQwMDRsUFRAWIB0iIiAdHx8kKDQsJCYxJx8fLT0tMTU3Ojo6Iys/RD84QzQ5Ojf/2wBDAQoKCg0MDRoPDxo3JR8lNzc3Nzc3Nzc3Nzc3Nzc3Nzc3Nzc3Nzc3Nzc3Nzc3Nzc3Nzc3Nzc3Nzc3Nzc3Nzc3Nzf/wAARCAChAKEDASIAAhEBAxEB/8QAGwAAAgMBAQEAAAAAAAAAAAAAAAUDBAYBBwL/xAA7EAACAQMCBAQEBQIGAQUBAAABAgMABBESIQUxQVETImFxBhSBkSMyQqHB0fAHFTNSseFDFiQlcoKS/8QAGQEAAgMBAAAAAAAAAAAAAAAAAAQBAgMF/8QAIhEAAgICAwEBAQEBAQAAAAAAAAECEQMhBBIxQSITUWEy/9oADAMBAAIRAxEAPwDw2iiigAooooAK7g1Pa2c10+mFCe7dB70+seDwx6NaNNOd9OM4+n9apKaj6XhjlLwQ21ncXJAhjLZ69PvTBOCSAEzuBjmF3/etXFw8yMkNxOluxAKxjzN/QbVHKIrWbw5IEBL6Y3di336dAfrS75DbpDC49eiCLhNrpIYyOw7Hl9qtxcGgIAFlM6Z3bQ2afSS//HCdFaOR1Grwxj6bVY4dLcNcxGQy92dhgMmnG/rqrKWaVWjb+EV8M+3CLNUGuzdVOAGKuBuO9fH+RWD4QpIjdSsu/wBjWkVrh7mZnklaJvDOy7IhbfHrjH3pjEiLZ+NfQh2SNzh1ydOcge+MVV5pr6QsUJK6MHc/CuwNpc+bH5Jxjf3H8ik95wq9swWmgbQP1r5l+4r0yDh8F0ZyB4TgLvESVGVzjB7ZqpJaXNmGKuJjGAXEOcgnlle1aw5L8ZnLAvh5hiuVt+I8Hsr/APESL5abk7RjYt6ryH0rK8Q4dPYORKupP0yJup+vf0pmGSM/BaeNxKVFdxXK0KBRRRQAUUUUAFFFdoA5TPhfC3u/xX8sAO5Oxb2r54TYfNShpQRAv5m5AntmthFEkYSWdEWAABYicahsMnbZf6Vjly9dL0Yw4u234V7Lh66I/CVYbdmwpz5n74HX3pvw9oZreeK2txFJJHsxbVqB23PcVYkSDiFrpjjWJoyQoK7A/TpiqiBLGU29rb+LJ4Y1Opx1/V2rnym5e+jygo+eEMVtcRlTezqHLhsYG4QbFcctudSXT2viSvbgSTkEDSpdc4xv0zsKmNr4hVr1xNvkJjCL/X61JKAkRHlRM9sCo7bLqOhc11ch1xAqkf7nG23TFTNLfW9rczCSI5ywGGOOmKhlzrqxKC0MEWGZppVUBfv/ABVltpFJ6i2Xyl0JYmgKaE06lckEnTjf71JLeXKwvqs2LdNLBg3p/YqZ1KSSg+bzc6jgnjuLcTRMCjcmzj+96znK5PQYo1BE1jc23heFAY0YblBsQTzyDvVOa1uWlfcSM+SzKdIDchkZzsvTuameGKUqZUBK8m5EH3FQo01kraMzQs5JB/OCfX9VVT/wu42cvoLV5kXLGTAQyI4ypHUr19SaT3CkRlLlElgc4BUhkfH/AAabhLe8aQ2o82RrG6q554PrXLtYIrUwyAzOrB3GCAzMemOvpWsZUYzjZ5/xfhHygE1vloTuVPOP/r1pQedehXURSTw3KtGdg2x1ehrJ8a4YLQmaH/SY/l6p/wBU/iy9tMSyY62hRRXa5W5iFFFFABVmxtmu7hIUH5juew71BWo4BYmO18TC+NMRoBO+52H81TJPrGzTHDvKhnwuzjjjWOUf+2iUsy8vEYch6+tNJrWDjC60Pg6B4bL+YEdCDmpre0s3jS3SV/EjU4bSQck8wepyKmmWW2EFvarGZJchmIwRjm21cqc23/06cYpKvhCwlRzZ2EcaKi+dwPynt2z1qeG2ihjIVQMbsxO59SauWtkIYliUnT1Y8yepNTSWkckLxzKGRhhhjYisXkXhdKhHfPMupbRF8QpqRmGzY5getJJrsNcPIAWt5AkqBjnw3HNT74NOZOEzWxMFrcqrqweOKU5V/bqp6HG1dfgSTyTSzK8XzEYEkQX8rDfIOcUxCUIrZnLs/CrKg8XyjOasQzLBxGxUqG05cH1xj+tTNbKg0gkaQAD7UqIFzxR9L5SIBc468zVsX6kU5MuuIf3cwSzklLrrkJCerHkKWNbxWc1zw/SDHMoMOemohWx9d/rT51trThInvdHgIgLM656c8d6kksreeSG48PDICY3G2ARS/wDSm/8ADSKtIoiExAAY0gYVR0FfKgjOV296YtCG5Afeqzxlcll59qzUkzUoSxESrNARHIv5hnZx2P8AWvsaOIwOvh6HTC632Oeo9PepXwpCnAY8getQuHjYTwKC6fmUDGte3v1rWMislop30NtDC0VxJiSVgcomwxsNIxSq4jx4lvPpORpYdwRzp5cxC+iS7t1cSA+VycHT6A9T60svYHWBXbOsHzAnO381vCVC2SNmH4laGzuDHnUhAZG7iqlabi0HzNq2nzNGdSYGTy3H99qzRzmujCXZWISVM5RRRVypZsLc3N5FD/ubf2616Dw61kuZHMKDVDH+HkeUN/BrJ/DNuXmlnx+RcD0zWzszLBw+BAW8WRtb6W05B5fbFI8qe6Q9xoass8Ks7iNpbieHzKNWGOPNvnHT6024TCbhfn5FIaYeQEflToPrz+1TSJmyhtHlXx7nCbHmDzP2puEW3gLCM4RdlQZJx0xXMyZGxtJIqLb9tQFSCAjkP2qzDNFMPIxDdVYYI9xUpWsCbF0lnC0qTNEpkTZWK5I74qhxUPGqyoWCREl1xsynn9uf3p+VIFLb8EgtjVgYAxUxk72SjPXjKsZI3LDakdr/AK0rJp1GRts42G1W7+YWYltmO0Y1xg8yvb6Hal/DImkILYI3Jz611uNGk2Ic2WkjeT24khs7XGrxiuvtpUZP8D61bMChfNgDtivmxYT3HiqPJBAif/pgGP7aavmMMCGwc865c27odjVC2SPGDt70tvy1ugZI2kLuFAXkCeRPYU/kh1ZyTt0xsKoT6FYRiVdbDOOpFRCVMtZjIfEbjFxPPIX+X/DRRnGs7sFHM9PvTGCZ3jBljMcgHmBxse1V5oJLCae14falpzqd7id/Lhsnb7cqis3dDBLJPJK93zLppCbZ2HQdKelUlaM460WhMttK0bkLG41Jnoc7ik/ElZbpSza9PmXLEZz0ppfrlFk5tEdee+Of7VW4k7RxGSNcsSQCRnSO+1TBlMiEMy+DKysudJypPPFZriEPg3bqowpOVHpWnuWZ2WVwCxOkkdf73pNxxMiKUY2JQnv1H809he6EcgoxRRRTJia34YtT/lzSgr+IxGx3HSvTLd7NZYrOSAOFCoGfST9udZD4PtU/yO1JVcSHLE7g+flW2Tg9yvFhcidCpYHQdio9K4vKlc2dXCqgixIuvitvGo2ijZs+5AH819cWuFt7YK3zIMp0hrZNToeecVLb26pxW4kRMExpq39TV8DuBikrpl2YdA8lxGk15xpmz5ZltsaTnkRp5fetdI6QIpnkAz5dbbA4q2TtzrhGRg7jsetWnPsQiqzKVJUhhjpSu+bw1JbZaYzWVsX1LGI255jJU/tWY+Kr2bg1k8/jmUM2mNJI8+bHcY/ejHHtKkWcklZlPiy6iFykTtl85PoKOH8Xt7eJSyufQJk0n4dILm7lvr7MzBhjUNiT3r1Lir8Fu/gqwmEUL3BwjKuMqevtXTlk/ilGrEp4v7PtZP8ACphu+EiWFjgytqYnqO/0xTad4oI/EmZUB29z6dzSThdt/ktva28U8MbcQUSqCDhMbZ9Ty9Kfw2scUhdsyTY3kfc/9ewrnZku7YzjvqrF8i3d3siNaxcy7DMh9hyHud6FsobdGESbt+dycs3uTvTTGRUDLkbYPesuxohBdWRknjlEjIY8ghcYYdjtVW5jUkAjrtT25TfZct0pZcxk7kAb1eMmWE0yAkq2CCMUpijV+HmOVnJwVJZt9jj7U7uEwDj70kGoGZdOUEjDVnfOx5fWm8TtGcxZdxRwoUZmI2PTl7Un4qA1o5GBjBA770ylGfEGDkKwGWJ0++apXun5SbVuwjONue1PY/UIz+mboruPQ0U4LHq3wep/9MWUgwTvgHkMOa2nghuImXwpSPEBLYG23fnisT/h1i6+FmjGrVDM459963El9NHBA8SakZASxBOr07D3NcDlJrK1/wBOtid40TQCaPidx40oZZI1KYGMAEjH71dIypGedU5ZCOJWp0Nh0ZSwGVB5jf6GrFxI8UTSRwvKwI8qnBIpYuz7GQNtyByNB1dNwedI+I8emhmNtZWQubvrGJcaR3YgYX605T8SMMXBJHJW2z1qzi0rZU+GVi2QfLg59azXxbBFPw+4imAAION+R6Gn9zciJfDtUMs2xKruAPU9Kxvxc0si5vJQxP8A40OFX36n61fCn3TJ+CD4L4He8Q+bgFk8ttkZkBA0sO2eee1bm3+GYlhjggs3jxgyPMCMGvn/AA4vmXg8kEOBJrbLEYCr/Wn/ABe8NtZjwTmWTyqRz9TW+eXaRnjuOhTBZQ39/wDMNJvaIILdAA3hY5k9Cx7dKbq14mrWscozsVOk/blVDhtqOHN4pGEmOmQjo3Rj/wAfanBIAyTilpysvVFX5xAMTLLAc4BdNvvyr7AVxlWVhjOpTzqbmPSqlzZwSMHK6XB2dCVIHoRVNEnLgaR6d6WXKrg4BzjrX3xtY2ggtLh5NEj4MgYhjpGRgjkcgVnrgcQtzfNBxCZo4UBVLyDUW9m29O9awx9voXRLdKd+fKkGpDJcKGUv4pJGd9gBT2YMEBkbDafMNOKRwqht1d8APqYlhjYmmcWlsiYquJ2kWVCMARkk7jH3pbfIfk5wWGyHApxeQxx27BZA2rCjAH70l4sQtm+CSTgbH1p3HtoRyauzPfeijFFOix6B/hVdK097w92K6lEy6TjOCAf+RXo1tbwyWMkRnaMQOS2BqGCc8q8Q+FuJf5Zx60uWP4evRL/9W2Ne1QMVuzCIw8Uo0sScAHpg+9cfn46n2/06HFlcK/wY5ifh4a1YssOGDNty3xv6VbVkmgDISUcZBzzBqlw6zljR/mM6JGYtHIdXtUkGLe4a1Oy4Ji7aeo+lc4ZaM4nBkd7qMRPYWaFmkcuWlnxzI7D13pvwqZILW1WO1W3tJgBCA2Tk8tXqasXNqRdSXUaCVnh8JkLY7nb718WvDVjs7CG5kZntApGDsXAwCfatXJSWyCw6Q28OmKNUA3wBisJ8VDXlvTnyrdXmCp9sfWsV8SxZU4yeh3qcL/ZNaGf+HileDsVGMzNuRitC8PjXgLHUsa4X360n+BY9HBIywJLO5x9afrjxGY4DNvirZntmcfT7dEliaKT8jDSwB6VHZyuQ8UpBkjOknH5h0P8AfXNTLsThcEnnVa6j0SLcwhtSbMAfzKee3pzrBFy1yzXy2Mcq6W25k1EXzvn96KAinPoSfSlfEbaG6RRKrOqMGABIwRyz3q/I3MVRuTgA6sY7damLfwshJxiTRAQmdcraAe5P/WaU3MTJbGONSR3OTpHemksb3V34ysoigJQAjIY/qP05fel1zcSmYvbsJI15qBgAY59+fXlT2NUqM5UxHOCiomlsnckHGQORxgd6z/HXUJFGvNvMT/f1rTXsniTs+SUP5c77DrWM4rKst9JoOUXCg47U9gVuxHKypt2orlFNi50c69c+DOMScY+HlgeTFza/hu3Uj9J/j6V5HTj4V4y/A+Kx3OSYH8k6Dqh6+451hyMX9YV9NsOTpKz2+R7i44ejpN+JCvm1Ejf/AHYHP0qxCJOIWcNw6PBcp+QM249x60ss71g0dzZSCWKVQxJ5MvQ/amXEr+WGOOaHUYjgqAmdWeftt0rgSi1o6nuy5BILhORV12dOxqXAIwKqCJZSby0IEzbMHOzY/Se3vU1vPHcIQow6bOjfmWqUQyK6VWjbbfv2rLfEERjtWaSTAUbsa2JX/isr8YLH8qbebIE3lVh+k8wTWmL/ANIEM/hYqnA7bSD5kJyfUmmqrgliDv1qlweMRcHtEYEkxrv9KYFiBtnFGR/oqj51HPUmq9zfR28yxeZ5XGVjQZYjv6e9SltsGql+hEMk8ZRJ0jYJIwyF9x22H2qkavZJTmu14nw+C4SGVrfxWE9uuNflyMEZ33AyK+OG3cSEQLw66tI5GPh+KBpzzxgE6apcKlmj4lOI5BdwXaiZ5Y1CpHJ6dNx/xTEWyrcGYyzSsGOkM+yZ7D77mtn1joEid3UgHPPtS3iUs7Ygs8eO65Vj+WMf7j/Hr7VLczlGW3twHncbDGyDu3pUcCtZ24a6XM0j4ZlIPiHfG5Ow9OlRjj9Jb+EYCW1vEDCwXIBAIbw+e59KR8RFrEubZn1vrjVCfKg/Ud/26U3u1glVOIJOqI4wQ6+fI6D1I2xuKz102nXLPhFAOFxtGo3ApqCbZlJ6EPG7hLS0Yp5XYaUAG2e4rHE71f41ffO3ZKn8JPKgH7ml9dXFHrE505dmFFFFaFArorlFAG1+BfikcOZeHXzt8tI2I5M/6RPT2P7V6VFN8sS0oMsRYNoVt89x3rwHNbH4R+LTZhLHisjG1UaYpNIPhehHUUhyuL3/AHD0b4+fr+ZeHrl3fSIsUlrgwNg6sZ3JGxPSpYo0uU8cRNbyljk5wQf5FJLKTQPmbZ1lhlGdOco4PX/umb8QW8tUWJxC5bDRO+GI9+3tXIlBp0P/ADROLxoJGhniOlAD4qDbfuOlJeOulzkIyOuMbHO1O7MTtG4mxpHlA04Jx1rMcdt7X59fDbE0Q82k4zy5nrjPI0QX6A1loNEMC9VjA3NSO2Ruaoul2kbT204ZtHljaMEE/TBqNzxFWDF7X18rf1olt2VotSMRyNRvJjOG59KqK19MXy0EYU4GFLZHcb1Uube51xGW7/CyfECgJtjnmoUdlyxc3kECgySIijoRgn6VWMl1eo4iVraNv/KwGs+w5D6135ayW0lnCRujDDMGBJ6c+dSWNzJccQWMQN4BbSHbYhwDqB79K0ivpDPiKSOxiijOmSYkiQhxknG5OeuN6+byzZZDeGZBbeVmDMd/QDcEHt3rl5FBBcSNC6XEg16Y0HmUkgkMeQAO4POq08R0K8jqqxqdChsLGOvPn6k1tFFGUpHeVRlBFGMmOItqyerE9+npWG+KeNrc6rK1P4anzuDzPYdxVj4n+J1mDWvDXBBGJJx+ruFz09f7OPJPWulgwV+pCWbNf5iFcoopsVCiiigAooooAK7muUUAO+A/Et9wU6IX8S3JyYX5e47Gt9YfEvDOLoiK2iYn/RkOlh7Hr9K8nroYg5G3Wl8vGhk39N8eeUD3K34zeRSkF1miUHVG2xB96+DLw64nle7WWMtnyjcDOCSCPYV5Pwz4j4hYNtJ4sZ/Msu+frzrRWXxrbEj5u3eI9THuP4pGfCnHcRyHKhL3R6LIyXU9u8N2nhoFVcyYI3GTjqSNqsRRzLZTqJM3J16A7ZxucD7VjLf4k4PdMpF3ApBH+qun/mrDX/DBKhS5t9gTnxl/rSrwTWqNlkh8Y4tlu454vF+ZMSudChum2Aw7ZLc6+eOQxTXAYXUKoU0sPE3XBOdhzyD+wpWt9wti5+btc9SZQf5qtL8QcDt0I+chGGIxEMk/arLFO7SZDnBes0NpfwxWPhNB8z4n5lVNK4IwSc1Yj+YYaIyqREHMaNk//wBc89OnSsNc/HfD7dCLC1lnbOQXOhfbvWd4n8Z8YvVMcc/ysXLTBsT7tzpmHDm9+GE+RBebPQ+L8d4ZwRCJphrxkW8ZDO3qe3ua84+IPim94wSmfBtukSnJPuetInkaRyzsWYnJLHJNfNPYsEcYpkzSmBOa5RRW5iFFFFABRRRQAUUUUAFFFFAHelcooqQPocq7+miiqv0Gc/TXzRRUgdNfXQUUUIH6A5VxvzUUVC9BeHDzoooqUQcooooJCiiigAooooA//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7652" name="AutoShape 4" descr="data:image/jpeg;base64,/9j/4AAQSkZJRgABAQAAAQABAAD/2wBDAAkGBwgHBgkIBwgKCgkLDRYPDQwMDRsUFRAWIB0iIiAdHx8kKDQsJCYxJx8fLT0tMTU3Ojo6Iys/RD84QzQ5Ojf/2wBDAQoKCg0MDRoPDxo3JR8lNzc3Nzc3Nzc3Nzc3Nzc3Nzc3Nzc3Nzc3Nzc3Nzc3Nzc3Nzc3Nzc3Nzc3Nzc3Nzc3Nzf/wAARCAChAKEDASIAAhEBAxEB/8QAGwAAAgMBAQEAAAAAAAAAAAAAAAUDBAYBBwL/xAA7EAACAQMCBAQEBQIGAQUBAAABAgMABBESIQUxQVETImFxBhSBkSMyQqHB0fAHFTNSseFDFiQlcoKS/8QAGQEAAgMBAAAAAAAAAAAAAAAAAAQBAgMF/8QAIhEAAgICAwEBAQEBAQAAAAAAAAECEQMhBBIxQSITUWEy/9oADAMBAAIRAxEAPwDw2iiigAooooAK7g1Pa2c10+mFCe7dB70+seDwx6NaNNOd9OM4+n9apKaj6XhjlLwQ21ncXJAhjLZ69PvTBOCSAEzuBjmF3/etXFw8yMkNxOluxAKxjzN/QbVHKIrWbw5IEBL6Y3di336dAfrS75DbpDC49eiCLhNrpIYyOw7Hl9qtxcGgIAFlM6Z3bQ2afSS//HCdFaOR1Grwxj6bVY4dLcNcxGQy92dhgMmnG/rqrKWaVWjb+EV8M+3CLNUGuzdVOAGKuBuO9fH+RWD4QpIjdSsu/wBjWkVrh7mZnklaJvDOy7IhbfHrjH3pjEiLZ+NfQh2SNzh1ydOcge+MVV5pr6QsUJK6MHc/CuwNpc+bH5Jxjf3H8ik95wq9swWmgbQP1r5l+4r0yDh8F0ZyB4TgLvESVGVzjB7ZqpJaXNmGKuJjGAXEOcgnlle1aw5L8ZnLAvh5hiuVt+I8Hsr/APESL5abk7RjYt6ryH0rK8Q4dPYORKupP0yJup+vf0pmGSM/BaeNxKVFdxXK0KBRRRQAUUUUAFFFdoA5TPhfC3u/xX8sAO5Oxb2r54TYfNShpQRAv5m5AntmthFEkYSWdEWAABYicahsMnbZf6Vjly9dL0Yw4u234V7Lh66I/CVYbdmwpz5n74HX3pvw9oZreeK2txFJJHsxbVqB23PcVYkSDiFrpjjWJoyQoK7A/TpiqiBLGU29rb+LJ4Y1Opx1/V2rnym5e+jygo+eEMVtcRlTezqHLhsYG4QbFcctudSXT2viSvbgSTkEDSpdc4xv0zsKmNr4hVr1xNvkJjCL/X61JKAkRHlRM9sCo7bLqOhc11ch1xAqkf7nG23TFTNLfW9rczCSI5ywGGOOmKhlzrqxKC0MEWGZppVUBfv/ABVltpFJ6i2Xyl0JYmgKaE06lckEnTjf71JLeXKwvqs2LdNLBg3p/YqZ1KSSg+bzc6jgnjuLcTRMCjcmzj+96znK5PQYo1BE1jc23heFAY0YblBsQTzyDvVOa1uWlfcSM+SzKdIDchkZzsvTuameGKUqZUBK8m5EH3FQo01kraMzQs5JB/OCfX9VVT/wu42cvoLV5kXLGTAQyI4ypHUr19SaT3CkRlLlElgc4BUhkfH/AAabhLe8aQ2o82RrG6q554PrXLtYIrUwyAzOrB3GCAzMemOvpWsZUYzjZ5/xfhHygE1vloTuVPOP/r1pQedehXURSTw3KtGdg2x1ehrJ8a4YLQmaH/SY/l6p/wBU/iy9tMSyY62hRRXa5W5iFFFFABVmxtmu7hIUH5juew71BWo4BYmO18TC+NMRoBO+52H81TJPrGzTHDvKhnwuzjjjWOUf+2iUsy8vEYch6+tNJrWDjC60Pg6B4bL+YEdCDmpre0s3jS3SV/EjU4bSQck8wepyKmmWW2EFvarGZJchmIwRjm21cqc23/06cYpKvhCwlRzZ2EcaKi+dwPynt2z1qeG2ihjIVQMbsxO59SauWtkIYliUnT1Y8yepNTSWkckLxzKGRhhhjYisXkXhdKhHfPMupbRF8QpqRmGzY5getJJrsNcPIAWt5AkqBjnw3HNT74NOZOEzWxMFrcqrqweOKU5V/bqp6HG1dfgSTyTSzK8XzEYEkQX8rDfIOcUxCUIrZnLs/CrKg8XyjOasQzLBxGxUqG05cH1xj+tTNbKg0gkaQAD7UqIFzxR9L5SIBc468zVsX6kU5MuuIf3cwSzklLrrkJCerHkKWNbxWc1zw/SDHMoMOemohWx9d/rT51trThInvdHgIgLM656c8d6kksreeSG48PDICY3G2ARS/wDSm/8ADSKtIoiExAAY0gYVR0FfKgjOV296YtCG5Afeqzxlcll59qzUkzUoSxESrNARHIv5hnZx2P8AWvsaOIwOvh6HTC632Oeo9PepXwpCnAY8getQuHjYTwKC6fmUDGte3v1rWMislop30NtDC0VxJiSVgcomwxsNIxSq4jx4lvPpORpYdwRzp5cxC+iS7t1cSA+VycHT6A9T60svYHWBXbOsHzAnO381vCVC2SNmH4laGzuDHnUhAZG7iqlabi0HzNq2nzNGdSYGTy3H99qzRzmujCXZWISVM5RRRVypZsLc3N5FD/ubf2616Dw61kuZHMKDVDH+HkeUN/BrJ/DNuXmlnx+RcD0zWzszLBw+BAW8WRtb6W05B5fbFI8qe6Q9xoass8Ks7iNpbieHzKNWGOPNvnHT6024TCbhfn5FIaYeQEflToPrz+1TSJmyhtHlXx7nCbHmDzP2puEW3gLCM4RdlQZJx0xXMyZGxtJIqLb9tQFSCAjkP2qzDNFMPIxDdVYYI9xUpWsCbF0lnC0qTNEpkTZWK5I74qhxUPGqyoWCREl1xsynn9uf3p+VIFLb8EgtjVgYAxUxk72SjPXjKsZI3LDakdr/AK0rJp1GRts42G1W7+YWYltmO0Y1xg8yvb6Hal/DImkILYI3Jz611uNGk2Ic2WkjeT24khs7XGrxiuvtpUZP8D61bMChfNgDtivmxYT3HiqPJBAif/pgGP7aavmMMCGwc865c27odjVC2SPGDt70tvy1ugZI2kLuFAXkCeRPYU/kh1ZyTt0xsKoT6FYRiVdbDOOpFRCVMtZjIfEbjFxPPIX+X/DRRnGs7sFHM9PvTGCZ3jBljMcgHmBxse1V5oJLCae14falpzqd7id/Lhsnb7cqis3dDBLJPJK93zLppCbZ2HQdKelUlaM460WhMttK0bkLG41Jnoc7ik/ElZbpSza9PmXLEZz0ppfrlFk5tEdee+Of7VW4k7RxGSNcsSQCRnSO+1TBlMiEMy+DKysudJypPPFZriEPg3bqowpOVHpWnuWZ2WVwCxOkkdf73pNxxMiKUY2JQnv1H809he6EcgoxRRRTJia34YtT/lzSgr+IxGx3HSvTLd7NZYrOSAOFCoGfST9udZD4PtU/yO1JVcSHLE7g+flW2Tg9yvFhcidCpYHQdio9K4vKlc2dXCqgixIuvitvGo2ijZs+5AH819cWuFt7YK3zIMp0hrZNToeecVLb26pxW4kRMExpq39TV8DuBikrpl2YdA8lxGk15xpmz5ZltsaTnkRp5fetdI6QIpnkAz5dbbA4q2TtzrhGRg7jsetWnPsQiqzKVJUhhjpSu+bw1JbZaYzWVsX1LGI255jJU/tWY+Kr2bg1k8/jmUM2mNJI8+bHcY/ejHHtKkWcklZlPiy6iFykTtl85PoKOH8Xt7eJSyufQJk0n4dILm7lvr7MzBhjUNiT3r1Lir8Fu/gqwmEUL3BwjKuMqevtXTlk/ilGrEp4v7PtZP8ACphu+EiWFjgytqYnqO/0xTad4oI/EmZUB29z6dzSThdt/ktva28U8MbcQUSqCDhMbZ9Ty9Kfw2scUhdsyTY3kfc/9ewrnZku7YzjvqrF8i3d3siNaxcy7DMh9hyHud6FsobdGESbt+dycs3uTvTTGRUDLkbYPesuxohBdWRknjlEjIY8ghcYYdjtVW5jUkAjrtT25TfZct0pZcxk7kAb1eMmWE0yAkq2CCMUpijV+HmOVnJwVJZt9jj7U7uEwDj70kGoGZdOUEjDVnfOx5fWm8TtGcxZdxRwoUZmI2PTl7Un4qA1o5GBjBA770ylGfEGDkKwGWJ0++apXun5SbVuwjONue1PY/UIz+mboruPQ0U4LHq3wep/9MWUgwTvgHkMOa2nghuImXwpSPEBLYG23fnisT/h1i6+FmjGrVDM459963El9NHBA8SakZASxBOr07D3NcDlJrK1/wBOtid40TQCaPidx40oZZI1KYGMAEjH71dIypGedU5ZCOJWp0Nh0ZSwGVB5jf6GrFxI8UTSRwvKwI8qnBIpYuz7GQNtyByNB1dNwedI+I8emhmNtZWQubvrGJcaR3YgYX605T8SMMXBJHJW2z1qzi0rZU+GVi2QfLg59azXxbBFPw+4imAAION+R6Gn9zciJfDtUMs2xKruAPU9Kxvxc0si5vJQxP8A40OFX36n61fCn3TJ+CD4L4He8Q+bgFk8ttkZkBA0sO2eee1bm3+GYlhjggs3jxgyPMCMGvn/AA4vmXg8kEOBJrbLEYCr/Wn/ABe8NtZjwTmWTyqRz9TW+eXaRnjuOhTBZQ39/wDMNJvaIILdAA3hY5k9Cx7dKbq14mrWscozsVOk/blVDhtqOHN4pGEmOmQjo3Rj/wAfanBIAyTilpysvVFX5xAMTLLAc4BdNvvyr7AVxlWVhjOpTzqbmPSqlzZwSMHK6XB2dCVIHoRVNEnLgaR6d6WXKrg4BzjrX3xtY2ggtLh5NEj4MgYhjpGRgjkcgVnrgcQtzfNBxCZo4UBVLyDUW9m29O9awx9voXRLdKd+fKkGpDJcKGUv4pJGd9gBT2YMEBkbDafMNOKRwqht1d8APqYlhjYmmcWlsiYquJ2kWVCMARkk7jH3pbfIfk5wWGyHApxeQxx27BZA2rCjAH70l4sQtm+CSTgbH1p3HtoRyauzPfeijFFOix6B/hVdK097w92K6lEy6TjOCAf+RXo1tbwyWMkRnaMQOS2BqGCc8q8Q+FuJf5Zx60uWP4evRL/9W2Ne1QMVuzCIw8Uo0sScAHpg+9cfn46n2/06HFlcK/wY5ifh4a1YssOGDNty3xv6VbVkmgDISUcZBzzBqlw6zljR/mM6JGYtHIdXtUkGLe4a1Oy4Ji7aeo+lc4ZaM4nBkd7qMRPYWaFmkcuWlnxzI7D13pvwqZILW1WO1W3tJgBCA2Tk8tXqasXNqRdSXUaCVnh8JkLY7nb718WvDVjs7CG5kZntApGDsXAwCfatXJSWyCw6Q28OmKNUA3wBisJ8VDXlvTnyrdXmCp9sfWsV8SxZU4yeh3qcL/ZNaGf+HileDsVGMzNuRitC8PjXgLHUsa4X360n+BY9HBIywJLO5x9afrjxGY4DNvirZntmcfT7dEliaKT8jDSwB6VHZyuQ8UpBkjOknH5h0P8AfXNTLsThcEnnVa6j0SLcwhtSbMAfzKee3pzrBFy1yzXy2Mcq6W25k1EXzvn96KAinPoSfSlfEbaG6RRKrOqMGABIwRyz3q/I3MVRuTgA6sY7damLfwshJxiTRAQmdcraAe5P/WaU3MTJbGONSR3OTpHemksb3V34ysoigJQAjIY/qP05fel1zcSmYvbsJI15qBgAY59+fXlT2NUqM5UxHOCiomlsnckHGQORxgd6z/HXUJFGvNvMT/f1rTXsniTs+SUP5c77DrWM4rKst9JoOUXCg47U9gVuxHKypt2orlFNi50c69c+DOMScY+HlgeTFza/hu3Uj9J/j6V5HTj4V4y/A+Kx3OSYH8k6Dqh6+451hyMX9YV9NsOTpKz2+R7i44ejpN+JCvm1Ejf/AHYHP0qxCJOIWcNw6PBcp+QM249x60ss71g0dzZSCWKVQxJ5MvQ/amXEr+WGOOaHUYjgqAmdWeftt0rgSi1o6nuy5BILhORV12dOxqXAIwKqCJZSby0IEzbMHOzY/Se3vU1vPHcIQow6bOjfmWqUQyK6VWjbbfv2rLfEERjtWaSTAUbsa2JX/isr8YLH8qbebIE3lVh+k8wTWmL/ANIEM/hYqnA7bSD5kJyfUmmqrgliDv1qlweMRcHtEYEkxrv9KYFiBtnFGR/oqj51HPUmq9zfR28yxeZ5XGVjQZYjv6e9SltsGql+hEMk8ZRJ0jYJIwyF9x22H2qkavZJTmu14nw+C4SGVrfxWE9uuNflyMEZ33AyK+OG3cSEQLw66tI5GPh+KBpzzxgE6apcKlmj4lOI5BdwXaiZ5Y1CpHJ6dNx/xTEWyrcGYyzSsGOkM+yZ7D77mtn1joEid3UgHPPtS3iUs7Ygs8eO65Vj+WMf7j/Hr7VLczlGW3twHncbDGyDu3pUcCtZ24a6XM0j4ZlIPiHfG5Ow9OlRjj9Jb+EYCW1vEDCwXIBAIbw+e59KR8RFrEubZn1vrjVCfKg/Ud/26U3u1glVOIJOqI4wQ6+fI6D1I2xuKz102nXLPhFAOFxtGo3ApqCbZlJ6EPG7hLS0Yp5XYaUAG2e4rHE71f41ffO3ZKn8JPKgH7ml9dXFHrE505dmFFFFaFArorlFAG1+BfikcOZeHXzt8tI2I5M/6RPT2P7V6VFN8sS0oMsRYNoVt89x3rwHNbH4R+LTZhLHisjG1UaYpNIPhehHUUhyuL3/AHD0b4+fr+ZeHrl3fSIsUlrgwNg6sZ3JGxPSpYo0uU8cRNbyljk5wQf5FJLKTQPmbZ1lhlGdOco4PX/umb8QW8tUWJxC5bDRO+GI9+3tXIlBp0P/ADROLxoJGhniOlAD4qDbfuOlJeOulzkIyOuMbHO1O7MTtG4mxpHlA04Jx1rMcdt7X59fDbE0Q82k4zy5nrjPI0QX6A1loNEMC9VjA3NSO2Ruaoul2kbT204ZtHljaMEE/TBqNzxFWDF7X18rf1olt2VotSMRyNRvJjOG59KqK19MXy0EYU4GFLZHcb1Uube51xGW7/CyfECgJtjnmoUdlyxc3kECgySIijoRgn6VWMl1eo4iVraNv/KwGs+w5D6135ayW0lnCRujDDMGBJ6c+dSWNzJccQWMQN4BbSHbYhwDqB79K0ivpDPiKSOxiijOmSYkiQhxknG5OeuN6+byzZZDeGZBbeVmDMd/QDcEHt3rl5FBBcSNC6XEg16Y0HmUkgkMeQAO4POq08R0K8jqqxqdChsLGOvPn6k1tFFGUpHeVRlBFGMmOItqyerE9+npWG+KeNrc6rK1P4anzuDzPYdxVj4n+J1mDWvDXBBGJJx+ruFz09f7OPJPWulgwV+pCWbNf5iFcoopsVCiiigAooooAK7muUUAO+A/Et9wU6IX8S3JyYX5e47Gt9YfEvDOLoiK2iYn/RkOlh7Hr9K8nroYg5G3Wl8vGhk39N8eeUD3K34zeRSkF1miUHVG2xB96+DLw64nle7WWMtnyjcDOCSCPYV5Pwz4j4hYNtJ4sZ/Msu+frzrRWXxrbEj5u3eI9THuP4pGfCnHcRyHKhL3R6LIyXU9u8N2nhoFVcyYI3GTjqSNqsRRzLZTqJM3J16A7ZxucD7VjLf4k4PdMpF3ApBH+qun/mrDX/DBKhS5t9gTnxl/rSrwTWqNlkh8Y4tlu454vF+ZMSudChum2Aw7ZLc6+eOQxTXAYXUKoU0sPE3XBOdhzyD+wpWt9wti5+btc9SZQf5qtL8QcDt0I+chGGIxEMk/arLFO7SZDnBes0NpfwxWPhNB8z4n5lVNK4IwSc1Yj+YYaIyqREHMaNk//wBc89OnSsNc/HfD7dCLC1lnbOQXOhfbvWd4n8Z8YvVMcc/ysXLTBsT7tzpmHDm9+GE+RBebPQ+L8d4ZwRCJphrxkW8ZDO3qe3ua84+IPim94wSmfBtukSnJPuetInkaRyzsWYnJLHJNfNPYsEcYpkzSmBOa5RRW5iFFFFABRRRQAUUUUAFFFFAHelcooqQPocq7+miiqv0Gc/TXzRRUgdNfXQUUUIH6A5VxvzUUVC9BeHDzoooqUQcooooJCiiigAooooA//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7654" name="AutoShape 6" descr="data:image/jpeg;base64,/9j/4AAQSkZJRgABAQAAAQABAAD/2wBDAAkGBwgHBgkIBwgKCgkLDRYPDQwMDRsUFRAWIB0iIiAdHx8kKDQsJCYxJx8fLT0tMTU3Ojo6Iys/RD84QzQ5Ojf/2wBDAQoKCg0MDRoPDxo3JR8lNzc3Nzc3Nzc3Nzc3Nzc3Nzc3Nzc3Nzc3Nzc3Nzc3Nzc3Nzc3Nzc3Nzc3Nzc3Nzc3Nzf/wAARCAChAKEDASIAAhEBAxEB/8QAGwAAAgMBAQEAAAAAAAAAAAAAAAUDBAYBBwL/xAA7EAACAQMCBAQEBQIGAQUBAAABAgMABBESIQUxQVETImFxBhSBkSMyQqHB0fAHFTNSseFDFiQlcoKS/8QAGQEAAgMBAAAAAAAAAAAAAAAAAAQBAgMF/8QAIhEAAgICAwEBAQEBAQAAAAAAAAECEQMhBBIxQSITUWEy/9oADAMBAAIRAxEAPwDw2iiigAooooAK7g1Pa2c10+mFCe7dB70+seDwx6NaNNOd9OM4+n9apKaj6XhjlLwQ21ncXJAhjLZ69PvTBOCSAEzuBjmF3/etXFw8yMkNxOluxAKxjzN/QbVHKIrWbw5IEBL6Y3di336dAfrS75DbpDC49eiCLhNrpIYyOw7Hl9qtxcGgIAFlM6Z3bQ2afSS//HCdFaOR1Grwxj6bVY4dLcNcxGQy92dhgMmnG/rqrKWaVWjb+EV8M+3CLNUGuzdVOAGKuBuO9fH+RWD4QpIjdSsu/wBjWkVrh7mZnklaJvDOy7IhbfHrjH3pjEiLZ+NfQh2SNzh1ydOcge+MVV5pr6QsUJK6MHc/CuwNpc+bH5Jxjf3H8ik95wq9swWmgbQP1r5l+4r0yDh8F0ZyB4TgLvESVGVzjB7ZqpJaXNmGKuJjGAXEOcgnlle1aw5L8ZnLAvh5hiuVt+I8Hsr/APESL5abk7RjYt6ryH0rK8Q4dPYORKupP0yJup+vf0pmGSM/BaeNxKVFdxXK0KBRRRQAUUUUAFFFdoA5TPhfC3u/xX8sAO5Oxb2r54TYfNShpQRAv5m5AntmthFEkYSWdEWAABYicahsMnbZf6Vjly9dL0Yw4u234V7Lh66I/CVYbdmwpz5n74HX3pvw9oZreeK2txFJJHsxbVqB23PcVYkSDiFrpjjWJoyQoK7A/TpiqiBLGU29rb+LJ4Y1Opx1/V2rnym5e+jygo+eEMVtcRlTezqHLhsYG4QbFcctudSXT2viSvbgSTkEDSpdc4xv0zsKmNr4hVr1xNvkJjCL/X61JKAkRHlRM9sCo7bLqOhc11ch1xAqkf7nG23TFTNLfW9rczCSI5ywGGOOmKhlzrqxKC0MEWGZppVUBfv/ABVltpFJ6i2Xyl0JYmgKaE06lckEnTjf71JLeXKwvqs2LdNLBg3p/YqZ1KSSg+bzc6jgnjuLcTRMCjcmzj+96znK5PQYo1BE1jc23heFAY0YblBsQTzyDvVOa1uWlfcSM+SzKdIDchkZzsvTuameGKUqZUBK8m5EH3FQo01kraMzQs5JB/OCfX9VVT/wu42cvoLV5kXLGTAQyI4ypHUr19SaT3CkRlLlElgc4BUhkfH/AAabhLe8aQ2o82RrG6q554PrXLtYIrUwyAzOrB3GCAzMemOvpWsZUYzjZ5/xfhHygE1vloTuVPOP/r1pQedehXURSTw3KtGdg2x1ehrJ8a4YLQmaH/SY/l6p/wBU/iy9tMSyY62hRRXa5W5iFFFFABVmxtmu7hIUH5juew71BWo4BYmO18TC+NMRoBO+52H81TJPrGzTHDvKhnwuzjjjWOUf+2iUsy8vEYch6+tNJrWDjC60Pg6B4bL+YEdCDmpre0s3jS3SV/EjU4bSQck8wepyKmmWW2EFvarGZJchmIwRjm21cqc23/06cYpKvhCwlRzZ2EcaKi+dwPynt2z1qeG2ihjIVQMbsxO59SauWtkIYliUnT1Y8yepNTSWkckLxzKGRhhhjYisXkXhdKhHfPMupbRF8QpqRmGzY5getJJrsNcPIAWt5AkqBjnw3HNT74NOZOEzWxMFrcqrqweOKU5V/bqp6HG1dfgSTyTSzK8XzEYEkQX8rDfIOcUxCUIrZnLs/CrKg8XyjOasQzLBxGxUqG05cH1xj+tTNbKg0gkaQAD7UqIFzxR9L5SIBc468zVsX6kU5MuuIf3cwSzklLrrkJCerHkKWNbxWc1zw/SDHMoMOemohWx9d/rT51trThInvdHgIgLM656c8d6kksreeSG48PDICY3G2ARS/wDSm/8ADSKtIoiExAAY0gYVR0FfKgjOV296YtCG5Afeqzxlcll59qzUkzUoSxESrNARHIv5hnZx2P8AWvsaOIwOvh6HTC632Oeo9PepXwpCnAY8getQuHjYTwKC6fmUDGte3v1rWMislop30NtDC0VxJiSVgcomwxsNIxSq4jx4lvPpORpYdwRzp5cxC+iS7t1cSA+VycHT6A9T60svYHWBXbOsHzAnO381vCVC2SNmH4laGzuDHnUhAZG7iqlabi0HzNq2nzNGdSYGTy3H99qzRzmujCXZWISVM5RRRVypZsLc3N5FD/ubf2616Dw61kuZHMKDVDH+HkeUN/BrJ/DNuXmlnx+RcD0zWzszLBw+BAW8WRtb6W05B5fbFI8qe6Q9xoass8Ks7iNpbieHzKNWGOPNvnHT6024TCbhfn5FIaYeQEflToPrz+1TSJmyhtHlXx7nCbHmDzP2puEW3gLCM4RdlQZJx0xXMyZGxtJIqLb9tQFSCAjkP2qzDNFMPIxDdVYYI9xUpWsCbF0lnC0qTNEpkTZWK5I74qhxUPGqyoWCREl1xsynn9uf3p+VIFLb8EgtjVgYAxUxk72SjPXjKsZI3LDakdr/AK0rJp1GRts42G1W7+YWYltmO0Y1xg8yvb6Hal/DImkILYI3Jz611uNGk2Ic2WkjeT24khs7XGrxiuvtpUZP8D61bMChfNgDtivmxYT3HiqPJBAif/pgGP7aavmMMCGwc865c27odjVC2SPGDt70tvy1ugZI2kLuFAXkCeRPYU/kh1ZyTt0xsKoT6FYRiVdbDOOpFRCVMtZjIfEbjFxPPIX+X/DRRnGs7sFHM9PvTGCZ3jBljMcgHmBxse1V5oJLCae14falpzqd7id/Lhsnb7cqis3dDBLJPJK93zLppCbZ2HQdKelUlaM460WhMttK0bkLG41Jnoc7ik/ElZbpSza9PmXLEZz0ppfrlFk5tEdee+Of7VW4k7RxGSNcsSQCRnSO+1TBlMiEMy+DKysudJypPPFZriEPg3bqowpOVHpWnuWZ2WVwCxOkkdf73pNxxMiKUY2JQnv1H809he6EcgoxRRRTJia34YtT/lzSgr+IxGx3HSvTLd7NZYrOSAOFCoGfST9udZD4PtU/yO1JVcSHLE7g+flW2Tg9yvFhcidCpYHQdio9K4vKlc2dXCqgixIuvitvGo2ijZs+5AH819cWuFt7YK3zIMp0hrZNToeecVLb26pxW4kRMExpq39TV8DuBikrpl2YdA8lxGk15xpmz5ZltsaTnkRp5fetdI6QIpnkAz5dbbA4q2TtzrhGRg7jsetWnPsQiqzKVJUhhjpSu+bw1JbZaYzWVsX1LGI255jJU/tWY+Kr2bg1k8/jmUM2mNJI8+bHcY/ejHHtKkWcklZlPiy6iFykTtl85PoKOH8Xt7eJSyufQJk0n4dILm7lvr7MzBhjUNiT3r1Lir8Fu/gqwmEUL3BwjKuMqevtXTlk/ilGrEp4v7PtZP8ACphu+EiWFjgytqYnqO/0xTad4oI/EmZUB29z6dzSThdt/ktva28U8MbcQUSqCDhMbZ9Ty9Kfw2scUhdsyTY3kfc/9ewrnZku7YzjvqrF8i3d3siNaxcy7DMh9hyHud6FsobdGESbt+dycs3uTvTTGRUDLkbYPesuxohBdWRknjlEjIY8ghcYYdjtVW5jUkAjrtT25TfZct0pZcxk7kAb1eMmWE0yAkq2CCMUpijV+HmOVnJwVJZt9jj7U7uEwDj70kGoGZdOUEjDVnfOx5fWm8TtGcxZdxRwoUZmI2PTl7Un4qA1o5GBjBA770ylGfEGDkKwGWJ0++apXun5SbVuwjONue1PY/UIz+mboruPQ0U4LHq3wep/9MWUgwTvgHkMOa2nghuImXwpSPEBLYG23fnisT/h1i6+FmjGrVDM459963El9NHBA8SakZASxBOr07D3NcDlJrK1/wBOtid40TQCaPidx40oZZI1KYGMAEjH71dIypGedU5ZCOJWp0Nh0ZSwGVB5jf6GrFxI8UTSRwvKwI8qnBIpYuz7GQNtyByNB1dNwedI+I8emhmNtZWQubvrGJcaR3YgYX605T8SMMXBJHJW2z1qzi0rZU+GVi2QfLg59azXxbBFPw+4imAAION+R6Gn9zciJfDtUMs2xKruAPU9Kxvxc0si5vJQxP8A40OFX36n61fCn3TJ+CD4L4He8Q+bgFk8ttkZkBA0sO2eee1bm3+GYlhjggs3jxgyPMCMGvn/AA4vmXg8kEOBJrbLEYCr/Wn/ABe8NtZjwTmWTyqRz9TW+eXaRnjuOhTBZQ39/wDMNJvaIILdAA3hY5k9Cx7dKbq14mrWscozsVOk/blVDhtqOHN4pGEmOmQjo3Rj/wAfanBIAyTilpysvVFX5xAMTLLAc4BdNvvyr7AVxlWVhjOpTzqbmPSqlzZwSMHK6XB2dCVIHoRVNEnLgaR6d6WXKrg4BzjrX3xtY2ggtLh5NEj4MgYhjpGRgjkcgVnrgcQtzfNBxCZo4UBVLyDUW9m29O9awx9voXRLdKd+fKkGpDJcKGUv4pJGd9gBT2YMEBkbDafMNOKRwqht1d8APqYlhjYmmcWlsiYquJ2kWVCMARkk7jH3pbfIfk5wWGyHApxeQxx27BZA2rCjAH70l4sQtm+CSTgbH1p3HtoRyauzPfeijFFOix6B/hVdK097w92K6lEy6TjOCAf+RXo1tbwyWMkRnaMQOS2BqGCc8q8Q+FuJf5Zx60uWP4evRL/9W2Ne1QMVuzCIw8Uo0sScAHpg+9cfn46n2/06HFlcK/wY5ifh4a1YssOGDNty3xv6VbVkmgDISUcZBzzBqlw6zljR/mM6JGYtHIdXtUkGLe4a1Oy4Ji7aeo+lc4ZaM4nBkd7qMRPYWaFmkcuWlnxzI7D13pvwqZILW1WO1W3tJgBCA2Tk8tXqasXNqRdSXUaCVnh8JkLY7nb718WvDVjs7CG5kZntApGDsXAwCfatXJSWyCw6Q28OmKNUA3wBisJ8VDXlvTnyrdXmCp9sfWsV8SxZU4yeh3qcL/ZNaGf+HileDsVGMzNuRitC8PjXgLHUsa4X360n+BY9HBIywJLO5x9afrjxGY4DNvirZntmcfT7dEliaKT8jDSwB6VHZyuQ8UpBkjOknH5h0P8AfXNTLsThcEnnVa6j0SLcwhtSbMAfzKee3pzrBFy1yzXy2Mcq6W25k1EXzvn96KAinPoSfSlfEbaG6RRKrOqMGABIwRyz3q/I3MVRuTgA6sY7damLfwshJxiTRAQmdcraAe5P/WaU3MTJbGONSR3OTpHemksb3V34ysoigJQAjIY/qP05fel1zcSmYvbsJI15qBgAY59+fXlT2NUqM5UxHOCiomlsnckHGQORxgd6z/HXUJFGvNvMT/f1rTXsniTs+SUP5c77DrWM4rKst9JoOUXCg47U9gVuxHKypt2orlFNi50c69c+DOMScY+HlgeTFza/hu3Uj9J/j6V5HTj4V4y/A+Kx3OSYH8k6Dqh6+451hyMX9YV9NsOTpKz2+R7i44ejpN+JCvm1Ejf/AHYHP0qxCJOIWcNw6PBcp+QM249x60ss71g0dzZSCWKVQxJ5MvQ/amXEr+WGOOaHUYjgqAmdWeftt0rgSi1o6nuy5BILhORV12dOxqXAIwKqCJZSby0IEzbMHOzY/Se3vU1vPHcIQow6bOjfmWqUQyK6VWjbbfv2rLfEERjtWaSTAUbsa2JX/isr8YLH8qbebIE3lVh+k8wTWmL/ANIEM/hYqnA7bSD5kJyfUmmqrgliDv1qlweMRcHtEYEkxrv9KYFiBtnFGR/oqj51HPUmq9zfR28yxeZ5XGVjQZYjv6e9SltsGql+hEMk8ZRJ0jYJIwyF9x22H2qkavZJTmu14nw+C4SGVrfxWE9uuNflyMEZ33AyK+OG3cSEQLw66tI5GPh+KBpzzxgE6apcKlmj4lOI5BdwXaiZ5Y1CpHJ6dNx/xTEWyrcGYyzSsGOkM+yZ7D77mtn1joEid3UgHPPtS3iUs7Ygs8eO65Vj+WMf7j/Hr7VLczlGW3twHncbDGyDu3pUcCtZ24a6XM0j4ZlIPiHfG5Ow9OlRjj9Jb+EYCW1vEDCwXIBAIbw+e59KR8RFrEubZn1vrjVCfKg/Ud/26U3u1glVOIJOqI4wQ6+fI6D1I2xuKz102nXLPhFAOFxtGo3ApqCbZlJ6EPG7hLS0Yp5XYaUAG2e4rHE71f41ffO3ZKn8JPKgH7ml9dXFHrE505dmFFFFaFArorlFAG1+BfikcOZeHXzt8tI2I5M/6RPT2P7V6VFN8sS0oMsRYNoVt89x3rwHNbH4R+LTZhLHisjG1UaYpNIPhehHUUhyuL3/AHD0b4+fr+ZeHrl3fSIsUlrgwNg6sZ3JGxPSpYo0uU8cRNbyljk5wQf5FJLKTQPmbZ1lhlGdOco4PX/umb8QW8tUWJxC5bDRO+GI9+3tXIlBp0P/ADROLxoJGhniOlAD4qDbfuOlJeOulzkIyOuMbHO1O7MTtG4mxpHlA04Jx1rMcdt7X59fDbE0Q82k4zy5nrjPI0QX6A1loNEMC9VjA3NSO2Ruaoul2kbT204ZtHljaMEE/TBqNzxFWDF7X18rf1olt2VotSMRyNRvJjOG59KqK19MXy0EYU4GFLZHcb1Uube51xGW7/CyfECgJtjnmoUdlyxc3kECgySIijoRgn6VWMl1eo4iVraNv/KwGs+w5D6135ayW0lnCRujDDMGBJ6c+dSWNzJccQWMQN4BbSHbYhwDqB79K0ivpDPiKSOxiijOmSYkiQhxknG5OeuN6+byzZZDeGZBbeVmDMd/QDcEHt3rl5FBBcSNC6XEg16Y0HmUkgkMeQAO4POq08R0K8jqqxqdChsLGOvPn6k1tFFGUpHeVRlBFGMmOItqyerE9+npWG+KeNrc6rK1P4anzuDzPYdxVj4n+J1mDWvDXBBGJJx+ruFz09f7OPJPWulgwV+pCWbNf5iFcoopsVCiiigAooooAK7muUUAO+A/Et9wU6IX8S3JyYX5e47Gt9YfEvDOLoiK2iYn/RkOlh7Hr9K8nroYg5G3Wl8vGhk39N8eeUD3K34zeRSkF1miUHVG2xB96+DLw64nle7WWMtnyjcDOCSCPYV5Pwz4j4hYNtJ4sZ/Msu+frzrRWXxrbEj5u3eI9THuP4pGfCnHcRyHKhL3R6LIyXU9u8N2nhoFVcyYI3GTjqSNqsRRzLZTqJM3J16A7ZxucD7VjLf4k4PdMpF3ApBH+qun/mrDX/DBKhS5t9gTnxl/rSrwTWqNlkh8Y4tlu454vF+ZMSudChum2Aw7ZLc6+eOQxTXAYXUKoU0sPE3XBOdhzyD+wpWt9wti5+btc9SZQf5qtL8QcDt0I+chGGIxEMk/arLFO7SZDnBes0NpfwxWPhNB8z4n5lVNK4IwSc1Yj+YYaIyqREHMaNk//wBc89OnSsNc/HfD7dCLC1lnbOQXOhfbvWd4n8Z8YvVMcc/ysXLTBsT7tzpmHDm9+GE+RBebPQ+L8d4ZwRCJphrxkW8ZDO3qe3ua84+IPim94wSmfBtukSnJPuetInkaRyzsWYnJLHJNfNPYsEcYpkzSmBOa5RRW5iFFFFABRRRQAUUUUAFFFFAHelcooqQPocq7+miiqv0Gc/TXzRRUgdNfXQUUUIH6A5VxvzUUVC9BeHDzoooqUQcooooJCiiigAooooA//9k="/>
          <p:cNvSpPr>
            <a:spLocks noChangeAspect="1" noChangeArrowheads="1"/>
          </p:cNvSpPr>
          <p:nvPr/>
        </p:nvSpPr>
        <p:spPr bwMode="auto">
          <a:xfrm>
            <a:off x="63500"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7656" name="Picture 8" descr="http://t0.gstatic.com/images?q=tbn:ANd9GcTMFrg43QycF3U25PXWrRFx9dR6EyPJuJ2uqGzR9v9-2rBfTGcG"/>
          <p:cNvPicPr>
            <a:picLocks noChangeAspect="1" noChangeArrowheads="1"/>
          </p:cNvPicPr>
          <p:nvPr/>
        </p:nvPicPr>
        <p:blipFill>
          <a:blip r:embed="rId3" cstate="print"/>
          <a:srcRect/>
          <a:stretch>
            <a:fillRect/>
          </a:stretch>
        </p:blipFill>
        <p:spPr bwMode="auto">
          <a:xfrm>
            <a:off x="7020272" y="4437112"/>
            <a:ext cx="1872208" cy="1752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3239272" cy="990600"/>
          </a:xfrm>
        </p:spPr>
        <p:txBody>
          <a:bodyPr>
            <a:normAutofit/>
          </a:bodyPr>
          <a:lstStyle/>
          <a:p>
            <a:r>
              <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Introducción</a:t>
            </a:r>
            <a:endPar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2 Subtítulo"/>
          <p:cNvSpPr>
            <a:spLocks noGrp="1"/>
          </p:cNvSpPr>
          <p:nvPr>
            <p:ph sz="quarter" idx="1"/>
          </p:nvPr>
        </p:nvSpPr>
        <p:spPr>
          <a:xfrm>
            <a:off x="612648" y="1600200"/>
            <a:ext cx="7919792" cy="4997152"/>
          </a:xfrm>
        </p:spPr>
        <p:txBody>
          <a:bodyPr>
            <a:noAutofit/>
          </a:bodyPr>
          <a:lstStyle/>
          <a:p>
            <a:r>
              <a:rPr lang="es-MX" sz="2400" dirty="0">
                <a:solidFill>
                  <a:schemeClr val="tx1"/>
                </a:solidFill>
              </a:rPr>
              <a:t>En todo el mundo, muchos proyectos de transporte en trenes de gran velocidad basan su funcionamiento en el principio de levitación magnética. Por ejemplo, en el sistema de transporte alemán transrapid, el tren es atraído hacia un único riel de guía por medio de electroimanes situados en los flancos y que se ciñen al riel. En Japón se utiliza un sistema basado en el efecto de repulsión entre dos campos magnéticos de la misma polaridad. Este efecto permite que los carros permanezcan arriba de los rieles, sin que lleguen a tocarse. Se piensa que si los trenes funcionaran en un túnel de vacío, alcanzarían una velocidad de hasta 2000 km/</a:t>
            </a:r>
            <a:r>
              <a:rPr lang="es-MX" sz="2400" dirty="0" err="1">
                <a:solidFill>
                  <a:schemeClr val="tx1"/>
                </a:solidFill>
              </a:rPr>
              <a:t>hr</a:t>
            </a:r>
            <a:r>
              <a:rPr lang="es-MX" sz="2400" dirty="0">
                <a:solidFill>
                  <a:schemeClr val="tx1"/>
                </a:solidFill>
              </a:rPr>
              <a:t> .  Además no contaminaría tanto.</a:t>
            </a:r>
          </a:p>
          <a:p>
            <a:endParaRPr lang="es-MX" sz="2400" dirty="0">
              <a:solidFill>
                <a:schemeClr val="tx1"/>
              </a:solidFill>
            </a:endParaRPr>
          </a:p>
        </p:txBody>
      </p:sp>
      <p:sp>
        <p:nvSpPr>
          <p:cNvPr id="4098" name="AutoShape 2" descr="data:image/jpeg;base64,/9j/4AAQSkZJRgABAQAAAQABAAD/2wCEAAkGBhQSEBUUEhQUFBUWFBYUFRUVFRcVGhUXFBUVFxcUFhcYHCceGBkjGhQUHy8gIycpLCwsFx4xNTAqNSYrLCkBCQoKDgwOGg8PGiwlHx8sLCwsKSwpLCksKSksLCksLCksLCwpKSwsLCwpLCwpLCksLCkpKSksKSwpLCwpLCksKv/AABEIALQBGAMBIgACEQEDEQH/xAAcAAEAAQUBAQAAAAAAAAAAAAAABgECAwQFBwj/xABBEAABAwIEAwYDBAkDAwUAAAABAAIDBBEFEiExBkFRBxMiYXGBUpGhFCMyQggzYnKxwdHh8FOS8SSishZDgoPS/8QAGQEBAAMBAQAAAAAAAAAAAAAAAAECAwQF/8QAJREBAQACAQQCAgIDAAAAAAAAAAECEQMEEiExQVETIjJhBXGx/9oADAMBAAIRAxEAPwD3FERAREQEREBERAREQEREBERAREQEREBEVLoKoscs7W6uIb6kD+Kua8EXGoQXIqBVQEREBERARFQoKosFXXMibmke1jernBo+qg+N9tuHU9w17p3DlE24v0zGwUbTpP1hqqkMY57r2aC4210G+i8Sq/0j3HSGjAP7chP/AIgKKcY9rlVXR908MiYd2REi/wC8Sbn02Qkeg8edtjI2mKgOZ5GspHhb+6DufM7IvA3TE/2RNLbn0+2URFKgiIgIiICIiAiIgIiICIiAiIgKhK5eL8SQU3614DuTB4nH2H81DsT7R5H6QMEY+J3id622H1WOfNhh7ro4um5OX+MTTF8ehpm5pXgdGjVzvRo1915/jvaRNJ4YB3TTz0Lz59GqM18znOLpHFzju5xJK15hYey4OTqssvGPiPY4f8fhh5y81y8Zr3PJL3ueeZcSf4rk4TxnVUMuanlc0X8UbiXRu65mHT3FityvbuuBUU2qvw5faeo45ZrT6H4A7T4MRaGG0VSB4oifxW3dET+IeW4+qmoK+PmMMbg9pLXNN2uaS0gjYgjUFTvhXtsrKd4bUn7TFzuAJAOod+Y+R+a7sc5Xj8nBcfT6HRcrAOI4K2IS08ge06EbFh+F7d2ldRaOZVFq1+JxQtzTSMjb1e4NH13UF4h7a6OAWgzVLuRZ4We7zv7AqLdJkt9PQ7qNcX8f02HsPeuDpLeGJpGY9L/CPMrxfGe3OvmBbH3cAPOMXcP/AJOUCrqmSVxfI4ucdXOLiXHrdNrdv26/GnaDUYjJmlcWtBOSNp8LR6cz5lRRz7rZfELX5LHFEOd/ZTNRF2y07bA+m5VhA9fNXTSk+nosQaVCfS7MP+EVrYfNFI+20REUEREBERAREQEREBERARFqYjiUcEZfI7K0fMnoBzPkot15qZLbqL6utZEwvkcGtG5Jt/hUDx/j5z7sprsbsZD+I/uj8vrv6LjY/jz6qTMbhgP3bOQ/aPV3n7Ll5bFeZzdVcvGHp7nTdBjj+3J7+lkr9SSSSdyTck9TzKwMn8YHVYnVoc8s2NrrWe0ufppbYrj1XrySOtNBmDSedz9VqVLF0NgP3QtSZipFa4NTFuuXUQ2XenaubPHrddOGTDPHbjzQrQmAC7dSzRR+vOthp6rt4vNef1GsZtv4DxRNRzCWCQxuG/Rw+F7dnN8ipZjfbhXTNLGOZACN4m+I9bOcbhedmG19Rccv7ql2jW1+o52XXJPh5WWVyvlt1eLzVD80r5JHbAveX/8AlsFZlsMzjrtY+SxmsAYWgacjzCskabNBOnVBkmqG/l09NitYza9PRZO7aPO/PzVkTgOSK1c6IuGqoyDW3Pos7p/DbkCtZ8hSbLpVztdFTMN7rDdXEE+ytpXbIZBobaoqCA2uieDy+2kREVEREBERAREQEREBEVj32BJNgNTfkgsqalsbS55Aa0EknkAvKOJ+JDUSFx0jbcMb0HxHzK3+MOK+/cY4z9007/GRzP7I5fNQPFMS0NivL6jm/JezH093oel/HO/P3/x0Iq8Eei16iv03UMlx8scSNlZLj2fqspwZO+8/HPG25iWLlkzZG8jr5jmF1IMa7z9XqNrjkehUQqJQ4i1yTsP7KVcM8PywgySnKHDSMi58nO+Fa8nHjMPPtljz28mp5iUl+uvl8lgqasclzqqrPVc41a5Zg6Ms29JPfZa7hf8AzZYg4nZXtdor60pa1qxRPEHeM8xt7qV1LLn2UUqnDvHeti305rt6b283rf4xqmEkgfI/3WQUt9CbHp19FcZwLi1xy5WKxSzE252FrrtjyPDLM0AaW5aFVkqcpGUaW2PJYJRff0V5pnbGwI11/qmk7vwxumNiPO6xLYdDytr67+ixGynwjtvyyGFwBKskGxus7Zbt6cvUBa8l77W8lEqbJpcxgvcaq4SW29x6LCBrZZWkW2PqOamolirHXPkiTEm19PNVUJ7rH2siIpZiIiAiIgIipdBVcfiHi6lomZqqZkfRpN3O/dYLuPsFAO1TthFGXU1GQ+o2fJoWweVtnSeWw532Xz/X4hJPI6SZ7pHuN3PeS4n3KD6Er/0hqBn6uOol88rWD/udf6Lk432tOracNgppo2uPic9zBnGwAPS+/ovJ+C8C+1VQaRdrRmcOuoDWnyJPyuvTqzAntGtvQEaeQC4+p5u39I9Houm7732+vSPGWodewbbpnb/Jc+qw+d41DQP3l3BQub4j1sPdZKgHL/nJef36vh7v47flDP8A0tK46Ob9f5rfoeAC7WWS3kwa/MqVUlPrbpb63ufoujFFqr3qc/hhel497rQwnh6GD9WwX+I6u+Z29ls1sei32iywVrdFhcrld1pJMfGMROtdqtBjgSurWQXutNtLYrfGzSMlrP7LMwIyFZSy1vJKhhli1UJxGAid4tqXH3B2U7efbkorxCw98TYkWHsRp/JdPS5ayri63HeE/wBuO2nNyDuNwr+557gDUbWWT8wzG45EX8Xlfkq1Ebdjo697k3BvsDZd+3kaxikkgy5Rq3fbUdSrXG7QN+p3IWdhGW4bYnro31WOJh8Q2J1yqq0v0sdFYXJJvoDpste4B6j0W01jbHkRu13P0WBxFxYHbUKZVbL8r433bY+rT/VYpLnU/NXNksdBa+lt1jJ039lKPCwnVbMdQNgCRzBWor2O1HJTYrLpmL9zp6dEVr4xfy6oo0t3V9soiKWYiIgIiFBQleadr/acKCL7PTuBqpG7j/2WH85/bPIe/S/c7Se0CPC6bNo6d9xDGeZ5vd+w366BfK+I4jJPM+WVxfI9xc5x3JKDC+Qkkkkkkkkm5JO5J6qy6XWaho3zSNjiY573nK1jQSXE8gApEj7PcYEFXY2GcBoJ08QcHNF+QJFvcL0mpq3uP5j7Lnj9H+VuH95nvWaPMIIyBttYg7m/nfa4t5qKN4lqaX7upY+7TY5gWSC2mtxqvP6nhueXdi9boeoxwx1l6TgQOLQCLeK+yxVUNgfQrh0XHUUlhnLT0fp8jsuocRa9vX0Xn5YZY+49nDkxzm8bKy0z9SeoZ9cy3opVxn1Oumm1r+StqMYZHu4C3somNvpGWUSB0i1aia4UXl48hbzLvQX/ALLLR8SRTGzXi5t4XaErT8Ocm7GWPNx26ljcmYtS1z/FdGxIt9VhEWhUSr2bYRDYJKNB6FZOYHksVQ/Qe6spprzafP8ApdcTHo8xa4Gx1b1v0C6ss92rSr4gWlp6H2uND8wtuO9tlY82PfhcUYdHbrZpOYE2HtdVc9t7ixB5cwtd5GuhJHNXCQ2Fm2I59fVenp4W5PhfHObEDVuwufw/JWCYgi58gR59VR9y43sL+wKskbY7qdRXurISATpfXdWTZt/qqZzoR7qhB/siLVt9rqmb/lMqKyq26orwVYUQyXvZFjCIPuFFS6rdQCXRcLjHEaqCmL6KAVEocPASB4d3HcXNhaw11Qd2643FfFENBTOnmOg0a0fikefwsb5n6alQzEe2SJ1AZqYEVIe2N1PIPFG875hcZm76jz2sV5jxfxfJiUrXy5WtY2zI23sNPE4X5k9eSzyzmLr6fpc+e+PSJ8V8QT19S+onN3O0a0bMaNmNHQfXUriELuVdPlNxt/UfwVOGuFZ8QqRBTNu7dzjo1jb6vceQ+p5K+OW5tjy8d48u3Jp4Jgc1XO2GnYZJHnQDkObnHZrRzJX012cdmEOGR5jaSpc20kttGj4Iwdm+e559Fudn3Z9FhcJYwiSR5vJNls52gs3c2aDew/mpYpZKLyr9IHG4o6AQHKZpntyiwLmxsdmc6+4F7D3KnHGXFsOHUrp5tbeFjBvI87MH8SeQBK+T+I+IZa2pfUTuu959mtH4WNHJoGiDlrLFK4bEj0JCxrK1tgT0RMZXYjJt3j7fvFYHvJ3JPqbqsMBcdNVlfT5VXxG0xzym76YWrLFUljg5ps4EEHoRsViyXOizCG26XS2GOXwmuD8ZCZwbPZjuTho0nz+FSGRq8oIXVwnHJYdAczfgdcj26Li5Oml84vS4eryn65+f7Tq+q1ak63WzgkE1Yx0kUEpa38RDSW+jXfm9AtWpYbkG4I5HS3qubssvl2TPHL1XInmtced1r4hVdOi2KiK9+q5ohJJPst8ZGGeVUxenyFrmt0ezXpey5MTzYjr9FI8QbmYI/K7fI2UYfHZ3i0+q6+K7x08zqce3Lc+VZyPb+CskI5bJlFj1HyVNytnINd4T6oAToSrSLb/2V1+qCmgVFRVClCrneSsKr6Igtsqq7QeaqoNPp3i7jKtp8RhpqeKJzZ2fdd5cF8guXDNmFgGgbjmsp4kxdu+Gsd1LZm6+guVl7U4clLHVtHjo546gEb5A7LI33aSpjTTtexr2kFrmhzSOYcLg/Iquk78ekBxHtMqIJmQyULu8kIETA/xSb3LdLWHmVtu46rACThNTYftsW72kUo+xGcNvJSPjqmEC5+6e1z2g8szA4KnG+PmOla2CzpaktjhaD+Iy7e1jcnoHHknr5PF+HkXFuFTYpWOqKelfHYBr3NY5w73LcskcBa40Dj1J6KF3cwlrwWvabOaRYg/0X0D2RyObh72SZbw1EzC4aXGjy5x5m7jcleYcW0QrnVE8DA1jHZWytFmsuXBokIOrXZT49mk9Nss8dyO7pepy4cr9ONwvwdNiUvdRaMFu8lOrWDz6nTQc/qvobhDg2nw6Duqdu+r3nV0jvicf4DYLw/sy41NDXshqGNhZIBBNYZRmDvupXjYPBJaTza4Hlr9GtK0wx1GHU895s+6qrUxPE46eJ8szwyNgLnOcbAD+vKy2JZQ0FziAACSSbAAakk8gvm3tZ7RnYjOaend/0kbtxp3zxp3h/ZGuUe/pdzI/2i8eyYpVF5u2FhLYI/hbzc79t1gT8uSia3nUlr/Qjz5j2Wnk1TadKtYuzhvDckxuRlZYOueh2+e/pbqF6L2UdkJqMlXWsIhFnRRO3m5hzxyj8vzem+xxBgz6SWeN+uaV8rXfG15JaR6Dw25WWHPyXDHcdnR8WPJyduSAmnbFcNHuuJVO1K7eJvuSpDg/ZBV1NIagNDb2McbvC6Ru5cL7eQO/8c+Lft39Tccf19IZR0fgvzWtONbLuy4NMw926KQPvbKWODvS1lLeFOxeqqSH1ANNFuS4feO8msO3q63oVbG21nyduGEiHcJcITYhUthiFub328MbebnfyHMr3bhjsWoqUh8l6l427wAMHmIxofe6lvD/AA3BRQiKnjDGjfmXH4nu3cV1AFvMft5ufLb/AB9LIoGtaGtAaBoAAAB6AbLn4pw3T1P66Jjz8VrO/wBw1XURTZL7ZS2XcQWq7HqJ5uDOwdGvBH/c0n6rVPYhR/6tR/uZ/wDheiIq/jx+mv5+T7eVYt2JxtZmp5JHvH5ZC0ZvQgCx9V47xfw6aWS7mOaToWyAixX1sQuPxVwvFXUz4JWjxNIa6wJY7k5p5WNvVV/HrLcW/Pbj25Tf9vjp/W1lRbuN4U+mqJIJBZ8byx3qDuPI7rQutnOuugVAVVoUJ9rh6KmX3VCfdXZ1KTTS6td5bK4WVHD2UCy6I5FKr7C4sxGFsEsUgdKXRG8MVnyljrtL2x3DnNHO3RRnsm44glo46V8zRUQ3iySHI57GEhjgHWv4AAQLkWUn4o4Mp69re+Dg9lzHKxxY+Mm2rXD0C8U4t4KNNXiGWOasEkPetlhs2ZvduOdzW7SOALSW+4I1VLva01Y9/wARp2yRSMf+F7HMd+65pB+hXimCYpLRSQ1E8M9RSUgfTmQEv7iR1szg06lkbfu9fPna+rScUVdLTvEVd9qgMbmxxyMP2hkh0YxzX+JoFnE2Lh4CFTgriuopopYYYJZI3kzBkjPEczWtdGCWlupa42PIjdVt8rSeHdw3GDHhdSyI5pamudBEAbEmYRi45jwk+nsuvwDHFRtnjF5YzJ3RysN4zCxrHRuj170XJJezMPFqAoThmG1TKkzwYfK17DnjfM+TKXkZcwZlDWkAnW2il+DUVqbJUPkgc575HwxzRlty4nOHOe4gkAHbQ3VZV7HD4/4Np4+7qITG+CQlrRm8G1+4zjYGxyH8pFtttrs945fTjuXl8tKxwjvILTUlxcB/+pFa+u7QDyBtbxJBR1GjqtjfE19zI3NnYDle7u47PsCb5hfS91x8bwaHuhUB9Q/KA/vKWPS8d7OJO27st8o10JCiZavg7dzy3O2ztIbK00NK8OaSDPIx1wbbQgjQjYu9h1Xj0Rtp/l+q3MUkzyd5oQ7UEANzW5vA0z9eu61j/wADffb3WzLWmV7x5ab+f+dV6z2V9juctq65hDdHQwOH4uYfKOTdiG8+emi3Oynshy5KyuZ4tHQwOH4eYkkB/NzDeW51XswCaLQNsNFzMb4ehqmZZmZgNiDZzfRw1C6iJZL4qJlcbuIVhvZLQxSCQsfK4G4ErszQeXhAAPvdTNoVyJMZPS2WeWd3ldqWVbIilQREQEREBERAVCqog847V+y5uIx9/AA2qY3TkJmj8jj8XQ+y+bKyifFI6ORjmPabOY4FpB6EFfbJChfHnZbTYmM7rxThuVszOY5CRv5gPn5ol8qXQFd7i3gupw6XJURkA/gkFyx46td/I6hcFSLgrSllcyAkgAEk7AC5PsgtzKu+6lOD9mOI1Fu7pJQCfxyDum+vjsSPQFT/AIf/AEdZHEOrahrBzZAMx9M7rAfIqEPF8qqvqzCeyHDIBYUzJD8UxMh09dB7AKiJTNQftL+4+x1wB/6Wpb3hHKGYd3Jfy1afZThcfi7CPtVDUQf6kTgPW12/UBRSOO3s8is4tmlDi6R8TwGExd88vcBdtneJx1dqBtZeb8R1VXSPLJaqeqaTJEDA8xPzFudj3Nbe72lkgItqB6FepdnGJunwync++drO6kvvnhJjN78zlv7rT7UMPc6hM0b3sfTPZUNLCLjI9pc4Ag+MMzgfvHe6rcYtMr6eKYjhdbPFJNHMJImShskJnAkba1nWJvlde2nQ6LcosGinYc0kVPN+OMUcjnvIA0bKCe6j95Gm/K66HDvZU/Eac1LJxFIJZGEFhubW1c9p31+FTPhLBqjDmFkmGxTBtgJaZsQeSBq4skf4gdNRYkg+HS5rJ4Wt8odhmPNpYjFOY6o59J+/lJjBGjXxEGwHUG3VTbBOCJXBsrZImh4zNkYSHWIu0sMTrZfO+q1OKGYTVkunzUVRY+KaGSEuA5Pu3I8ed7rq8P8AFP2OOKGqa1sGRop6qIfdOjy+DNb8OltfmAo7ZvynuuvCOcVdmkcro4nBrap7JZTJTRlrbRkayxF1jfOPE2xJB0K89wjg+M1baaZ4a500bRKHBrWtOvgJsRJ5HyFgV77w48T1NTVCxbmFNE7kWQ6vcPIyOI/+sqP4Dg0GI1ldNLEx8F/szQW6OIsXvHR1ms13BVtfSJfF38PQ4WWAGugA11OnU8ysiiGGzVNBK2nmElTSvcGwVABfJCTtFU21c3kJf93VS4LRkqiIgIiICIiAiIgIiICIiAiIgIiINavw6OaMxysZIx2ha9ocD7Fed4/2BUE9zAX0zib+A52f7HHT2K9NRB43D+jdAMuarld4vHaNrczfhbqcp89fRegcMdntFQa08ID7W7x5L3+znfh9rKSIgpZVREBERAVCqogwUlGyMEMaGguc8gCwLnG7j6kqtRBnY5p2c0t2B3FtjoVmRBwODuGTQwviMve5pnyg5cgaH28AFze1t7rvWVUTWi3bHNA17S17Q5p3DgCD6grBWYcySIxOaMhFrDSw5ZehHJbaIIDiXDkuHUrjQz2YQ4PjqXZ2l0psHsdplfd22x5re7NCyOjbT+Js7Mzp2Pblfnc9wc+35m5gWhwv+EBbHFlM6ompabKTG6XvpnWNgyDxBhO3icWjfkpG2maHZsrQ6xGawvYm5F+hOqrJ5Wt8MllVEVlRERAREQEREBERAREQEREBERAREQEREBERAREQEREBERAREQEREBERBRVREBERAREQEREBERAREQEREBERAREQEREBERAREQEREBERB//Z"/>
          <p:cNvSpPr>
            <a:spLocks noChangeAspect="1" noChangeArrowheads="1"/>
          </p:cNvSpPr>
          <p:nvPr/>
        </p:nvSpPr>
        <p:spPr bwMode="auto">
          <a:xfrm>
            <a:off x="63500" y="-836613"/>
            <a:ext cx="2667000" cy="17145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4100" name="AutoShape 4" descr="data:image/jpeg;base64,/9j/4AAQSkZJRgABAQAAAQABAAD/2wCEAAkGBhQSEBUUEhQUFBUWFBYUFRUVFRcVGhUXFBUVFxcUFhcYHCceGBkjGhQUHy8gIycpLCwsFx4xNTAqNSYrLCkBCQoKDgwOGg8PGiwlHx8sLCwsKSwpLCksKSksLCksLCksLCwpKSwsLCwpLCwpLCksLCkpKSksKSwpLCwpLCksKv/AABEIALQBGAMBIgACEQEDEQH/xAAcAAEAAQUBAQAAAAAAAAAAAAAABgECAwQFBwj/xABBEAABAwIEAwYDBAkDAwUAAAABAAIDBBEFEiExBkFRBxMiYXGBUpGhFCMyQggzYnKxwdHh8FOS8SSishZDgoPS/8QAGQEBAAMBAQAAAAAAAAAAAAAAAAECAwQF/8QAJREBAQACAQQCAgIDAAAAAAAAAAECEQMEEiExQVETIjJhBXGx/9oADAMBAAIRAxEAPwD3FERAREQEREBERAREQEREBERAREQEREBEVLoKoscs7W6uIb6kD+Kua8EXGoQXIqBVQEREBERARFQoKosFXXMibmke1jernBo+qg+N9tuHU9w17p3DlE24v0zGwUbTpP1hqqkMY57r2aC4210G+i8Sq/0j3HSGjAP7chP/AIgKKcY9rlVXR908MiYd2REi/wC8Sbn02Qkeg8edtjI2mKgOZ5GspHhb+6DufM7IvA3TE/2RNLbn0+2URFKgiIgIiICIiAiIgIiICIiAiIgKhK5eL8SQU3614DuTB4nH2H81DsT7R5H6QMEY+J3id622H1WOfNhh7ro4um5OX+MTTF8ehpm5pXgdGjVzvRo1915/jvaRNJ4YB3TTz0Lz59GqM18znOLpHFzju5xJK15hYey4OTqssvGPiPY4f8fhh5y81y8Zr3PJL3ueeZcSf4rk4TxnVUMuanlc0X8UbiXRu65mHT3FityvbuuBUU2qvw5faeo45ZrT6H4A7T4MRaGG0VSB4oifxW3dET+IeW4+qmoK+PmMMbg9pLXNN2uaS0gjYgjUFTvhXtsrKd4bUn7TFzuAJAOod+Y+R+a7sc5Xj8nBcfT6HRcrAOI4K2IS08ge06EbFh+F7d2ldRaOZVFq1+JxQtzTSMjb1e4NH13UF4h7a6OAWgzVLuRZ4We7zv7AqLdJkt9PQ7qNcX8f02HsPeuDpLeGJpGY9L/CPMrxfGe3OvmBbH3cAPOMXcP/AJOUCrqmSVxfI4ucdXOLiXHrdNrdv26/GnaDUYjJmlcWtBOSNp8LR6cz5lRRz7rZfELX5LHFEOd/ZTNRF2y07bA+m5VhA9fNXTSk+nosQaVCfS7MP+EVrYfNFI+20REUEREBERAREQEREBERARFqYjiUcEZfI7K0fMnoBzPkot15qZLbqL6utZEwvkcGtG5Jt/hUDx/j5z7sprsbsZD+I/uj8vrv6LjY/jz6qTMbhgP3bOQ/aPV3n7Ll5bFeZzdVcvGHp7nTdBjj+3J7+lkr9SSSSdyTck9TzKwMn8YHVYnVoc8s2NrrWe0ufppbYrj1XrySOtNBmDSedz9VqVLF0NgP3QtSZipFa4NTFuuXUQ2XenaubPHrddOGTDPHbjzQrQmAC7dSzRR+vOthp6rt4vNef1GsZtv4DxRNRzCWCQxuG/Rw+F7dnN8ipZjfbhXTNLGOZACN4m+I9bOcbhedmG19Rccv7ql2jW1+o52XXJPh5WWVyvlt1eLzVD80r5JHbAveX/8AlsFZlsMzjrtY+SxmsAYWgacjzCskabNBOnVBkmqG/l09NitYza9PRZO7aPO/PzVkTgOSK1c6IuGqoyDW3Pos7p/DbkCtZ8hSbLpVztdFTMN7rDdXEE+ytpXbIZBobaoqCA2uieDy+2kREVEREBERAREQEREBEVj32BJNgNTfkgsqalsbS55Aa0EknkAvKOJ+JDUSFx0jbcMb0HxHzK3+MOK+/cY4z9007/GRzP7I5fNQPFMS0NivL6jm/JezH093oel/HO/P3/x0Iq8Eei16iv03UMlx8scSNlZLj2fqspwZO+8/HPG25iWLlkzZG8jr5jmF1IMa7z9XqNrjkehUQqJQ4i1yTsP7KVcM8PywgySnKHDSMi58nO+Fa8nHjMPPtljz28mp5iUl+uvl8lgqasclzqqrPVc41a5Zg6Ms29JPfZa7hf8AzZYg4nZXtdor60pa1qxRPEHeM8xt7qV1LLn2UUqnDvHeti305rt6b283rf4xqmEkgfI/3WQUt9CbHp19FcZwLi1xy5WKxSzE252FrrtjyPDLM0AaW5aFVkqcpGUaW2PJYJRff0V5pnbGwI11/qmk7vwxumNiPO6xLYdDytr67+ixGynwjtvyyGFwBKskGxus7Zbt6cvUBa8l77W8lEqbJpcxgvcaq4SW29x6LCBrZZWkW2PqOamolirHXPkiTEm19PNVUJ7rH2siIpZiIiAiIgIipdBVcfiHi6lomZqqZkfRpN3O/dYLuPsFAO1TthFGXU1GQ+o2fJoWweVtnSeWw532Xz/X4hJPI6SZ7pHuN3PeS4n3KD6Er/0hqBn6uOol88rWD/udf6Lk432tOracNgppo2uPic9zBnGwAPS+/ovJ+C8C+1VQaRdrRmcOuoDWnyJPyuvTqzAntGtvQEaeQC4+p5u39I9Houm7732+vSPGWodewbbpnb/Jc+qw+d41DQP3l3BQub4j1sPdZKgHL/nJef36vh7v47flDP8A0tK46Ob9f5rfoeAC7WWS3kwa/MqVUlPrbpb63ufoujFFqr3qc/hhel497rQwnh6GD9WwX+I6u+Z29ls1sei32iywVrdFhcrld1pJMfGMROtdqtBjgSurWQXutNtLYrfGzSMlrP7LMwIyFZSy1vJKhhli1UJxGAid4tqXH3B2U7efbkorxCw98TYkWHsRp/JdPS5ayri63HeE/wBuO2nNyDuNwr+557gDUbWWT8wzG45EX8Xlfkq1Ebdjo697k3BvsDZd+3kaxikkgy5Rq3fbUdSrXG7QN+p3IWdhGW4bYnro31WOJh8Q2J1yqq0v0sdFYXJJvoDpste4B6j0W01jbHkRu13P0WBxFxYHbUKZVbL8r433bY+rT/VYpLnU/NXNksdBa+lt1jJ039lKPCwnVbMdQNgCRzBWor2O1HJTYrLpmL9zp6dEVr4xfy6oo0t3V9soiKWYiIgIiFBQleadr/acKCL7PTuBqpG7j/2WH85/bPIe/S/c7Se0CPC6bNo6d9xDGeZ5vd+w366BfK+I4jJPM+WVxfI9xc5x3JKDC+Qkkkkkkkkm5JO5J6qy6XWaho3zSNjiY573nK1jQSXE8gApEj7PcYEFXY2GcBoJ08QcHNF+QJFvcL0mpq3uP5j7Lnj9H+VuH95nvWaPMIIyBttYg7m/nfa4t5qKN4lqaX7upY+7TY5gWSC2mtxqvP6nhueXdi9boeoxwx1l6TgQOLQCLeK+yxVUNgfQrh0XHUUlhnLT0fp8jsuocRa9vX0Xn5YZY+49nDkxzm8bKy0z9SeoZ9cy3opVxn1Oumm1r+StqMYZHu4C3somNvpGWUSB0i1aia4UXl48hbzLvQX/ALLLR8SRTGzXi5t4XaErT8Ocm7GWPNx26ljcmYtS1z/FdGxIt9VhEWhUSr2bYRDYJKNB6FZOYHksVQ/Qe6spprzafP8ApdcTHo8xa4Gx1b1v0C6ss92rSr4gWlp6H2uND8wtuO9tlY82PfhcUYdHbrZpOYE2HtdVc9t7ixB5cwtd5GuhJHNXCQ2Fm2I59fVenp4W5PhfHObEDVuwufw/JWCYgi58gR59VR9y43sL+wKskbY7qdRXurISATpfXdWTZt/qqZzoR7qhB/siLVt9rqmb/lMqKyq26orwVYUQyXvZFjCIPuFFS6rdQCXRcLjHEaqCmL6KAVEocPASB4d3HcXNhaw11Qd2643FfFENBTOnmOg0a0fikefwsb5n6alQzEe2SJ1AZqYEVIe2N1PIPFG875hcZm76jz2sV5jxfxfJiUrXy5WtY2zI23sNPE4X5k9eSzyzmLr6fpc+e+PSJ8V8QT19S+onN3O0a0bMaNmNHQfXUriELuVdPlNxt/UfwVOGuFZ8QqRBTNu7dzjo1jb6vceQ+p5K+OW5tjy8d48u3Jp4Jgc1XO2GnYZJHnQDkObnHZrRzJX012cdmEOGR5jaSpc20kttGj4Iwdm+e559Fudn3Z9FhcJYwiSR5vJNls52gs3c2aDew/mpYpZKLyr9IHG4o6AQHKZpntyiwLmxsdmc6+4F7D3KnHGXFsOHUrp5tbeFjBvI87MH8SeQBK+T+I+IZa2pfUTuu959mtH4WNHJoGiDlrLFK4bEj0JCxrK1tgT0RMZXYjJt3j7fvFYHvJ3JPqbqsMBcdNVlfT5VXxG0xzym76YWrLFUljg5ps4EEHoRsViyXOizCG26XS2GOXwmuD8ZCZwbPZjuTho0nz+FSGRq8oIXVwnHJYdAczfgdcj26Li5Oml84vS4eryn65+f7Tq+q1ak63WzgkE1Yx0kUEpa38RDSW+jXfm9AtWpYbkG4I5HS3qubssvl2TPHL1XInmtced1r4hVdOi2KiK9+q5ohJJPst8ZGGeVUxenyFrmt0ezXpey5MTzYjr9FI8QbmYI/K7fI2UYfHZ3i0+q6+K7x08zqce3Lc+VZyPb+CskI5bJlFj1HyVNytnINd4T6oAToSrSLb/2V1+qCmgVFRVClCrneSsKr6Igtsqq7QeaqoNPp3i7jKtp8RhpqeKJzZ2fdd5cF8guXDNmFgGgbjmsp4kxdu+Gsd1LZm6+guVl7U4clLHVtHjo546gEb5A7LI33aSpjTTtexr2kFrmhzSOYcLg/Iquk78ekBxHtMqIJmQyULu8kIETA/xSb3LdLWHmVtu46rACThNTYftsW72kUo+xGcNvJSPjqmEC5+6e1z2g8szA4KnG+PmOla2CzpaktjhaD+Iy7e1jcnoHHknr5PF+HkXFuFTYpWOqKelfHYBr3NY5w73LcskcBa40Dj1J6KF3cwlrwWvabOaRYg/0X0D2RyObh72SZbw1EzC4aXGjy5x5m7jcleYcW0QrnVE8DA1jHZWytFmsuXBokIOrXZT49mk9Nss8dyO7pepy4cr9ONwvwdNiUvdRaMFu8lOrWDz6nTQc/qvobhDg2nw6Duqdu+r3nV0jvicf4DYLw/sy41NDXshqGNhZIBBNYZRmDvupXjYPBJaTza4Hlr9GtK0wx1GHU895s+6qrUxPE46eJ8szwyNgLnOcbAD+vKy2JZQ0FziAACSSbAAakk8gvm3tZ7RnYjOaend/0kbtxp3zxp3h/ZGuUe/pdzI/2i8eyYpVF5u2FhLYI/hbzc79t1gT8uSia3nUlr/Qjz5j2Wnk1TadKtYuzhvDckxuRlZYOueh2+e/pbqF6L2UdkJqMlXWsIhFnRRO3m5hzxyj8vzem+xxBgz6SWeN+uaV8rXfG15JaR6Dw25WWHPyXDHcdnR8WPJyduSAmnbFcNHuuJVO1K7eJvuSpDg/ZBV1NIagNDb2McbvC6Ru5cL7eQO/8c+Lft39Tccf19IZR0fgvzWtONbLuy4NMw926KQPvbKWODvS1lLeFOxeqqSH1ANNFuS4feO8msO3q63oVbG21nyduGEiHcJcITYhUthiFub328MbebnfyHMr3bhjsWoqUh8l6l427wAMHmIxofe6lvD/AA3BRQiKnjDGjfmXH4nu3cV1AFvMft5ufLb/AB9LIoGtaGtAaBoAAAB6AbLn4pw3T1P66Jjz8VrO/wBw1XURTZL7ZS2XcQWq7HqJ5uDOwdGvBH/c0n6rVPYhR/6tR/uZ/wDheiIq/jx+mv5+T7eVYt2JxtZmp5JHvH5ZC0ZvQgCx9V47xfw6aWS7mOaToWyAixX1sQuPxVwvFXUz4JWjxNIa6wJY7k5p5WNvVV/HrLcW/Pbj25Tf9vjp/W1lRbuN4U+mqJIJBZ8byx3qDuPI7rQutnOuugVAVVoUJ9rh6KmX3VCfdXZ1KTTS6td5bK4WVHD2UCy6I5FKr7C4sxGFsEsUgdKXRG8MVnyljrtL2x3DnNHO3RRnsm44glo46V8zRUQ3iySHI57GEhjgHWv4AAQLkWUn4o4Mp69re+Dg9lzHKxxY+Mm2rXD0C8U4t4KNNXiGWOasEkPetlhs2ZvduOdzW7SOALSW+4I1VLva01Y9/wARp2yRSMf+F7HMd+65pB+hXimCYpLRSQ1E8M9RSUgfTmQEv7iR1szg06lkbfu9fPna+rScUVdLTvEVd9qgMbmxxyMP2hkh0YxzX+JoFnE2Lh4CFTgriuopopYYYJZI3kzBkjPEczWtdGCWlupa42PIjdVt8rSeHdw3GDHhdSyI5pamudBEAbEmYRi45jwk+nsuvwDHFRtnjF5YzJ3RysN4zCxrHRuj170XJJezMPFqAoThmG1TKkzwYfK17DnjfM+TKXkZcwZlDWkAnW2il+DUVqbJUPkgc575HwxzRlty4nOHOe4gkAHbQ3VZV7HD4/4Np4+7qITG+CQlrRm8G1+4zjYGxyH8pFtttrs945fTjuXl8tKxwjvILTUlxcB/+pFa+u7QDyBtbxJBR1GjqtjfE19zI3NnYDle7u47PsCb5hfS91x8bwaHuhUB9Q/KA/vKWPS8d7OJO27st8o10JCiZavg7dzy3O2ztIbK00NK8OaSDPIx1wbbQgjQjYu9h1Xj0Rtp/l+q3MUkzyd5oQ7UEANzW5vA0z9eu61j/wADffb3WzLWmV7x5ab+f+dV6z2V9juctq65hDdHQwOH4uYfKOTdiG8+emi3Oynshy5KyuZ4tHQwOH4eYkkB/NzDeW51XswCaLQNsNFzMb4ehqmZZmZgNiDZzfRw1C6iJZL4qJlcbuIVhvZLQxSCQsfK4G4ErszQeXhAAPvdTNoVyJMZPS2WeWd3ldqWVbIilQREQEREBERAVCqog847V+y5uIx9/AA2qY3TkJmj8jj8XQ+y+bKyifFI6ORjmPabOY4FpB6EFfbJChfHnZbTYmM7rxThuVszOY5CRv5gPn5ol8qXQFd7i3gupw6XJURkA/gkFyx46td/I6hcFSLgrSllcyAkgAEk7AC5PsgtzKu+6lOD9mOI1Fu7pJQCfxyDum+vjsSPQFT/AIf/AEdZHEOrahrBzZAMx9M7rAfIqEPF8qqvqzCeyHDIBYUzJD8UxMh09dB7AKiJTNQftL+4+x1wB/6Wpb3hHKGYd3Jfy1afZThcfi7CPtVDUQf6kTgPW12/UBRSOO3s8is4tmlDi6R8TwGExd88vcBdtneJx1dqBtZeb8R1VXSPLJaqeqaTJEDA8xPzFudj3Nbe72lkgItqB6FepdnGJunwync++drO6kvvnhJjN78zlv7rT7UMPc6hM0b3sfTPZUNLCLjI9pc4Ag+MMzgfvHe6rcYtMr6eKYjhdbPFJNHMJImShskJnAkba1nWJvlde2nQ6LcosGinYc0kVPN+OMUcjnvIA0bKCe6j95Gm/K66HDvZU/Eac1LJxFIJZGEFhubW1c9p31+FTPhLBqjDmFkmGxTBtgJaZsQeSBq4skf4gdNRYkg+HS5rJ4Wt8odhmPNpYjFOY6o59J+/lJjBGjXxEGwHUG3VTbBOCJXBsrZImh4zNkYSHWIu0sMTrZfO+q1OKGYTVkunzUVRY+KaGSEuA5Pu3I8ed7rq8P8AFP2OOKGqa1sGRop6qIfdOjy+DNb8OltfmAo7ZvynuuvCOcVdmkcro4nBrap7JZTJTRlrbRkayxF1jfOPE2xJB0K89wjg+M1baaZ4a500bRKHBrWtOvgJsRJ5HyFgV77w48T1NTVCxbmFNE7kWQ6vcPIyOI/+sqP4Dg0GI1ldNLEx8F/szQW6OIsXvHR1ms13BVtfSJfF38PQ4WWAGugA11OnU8ysiiGGzVNBK2nmElTSvcGwVABfJCTtFU21c3kJf93VS4LRkqiIgIiICIiAiIgIiICIiAiIgIiINavw6OaMxysZIx2ha9ocD7Fed4/2BUE9zAX0zib+A52f7HHT2K9NRB43D+jdAMuarld4vHaNrczfhbqcp89fRegcMdntFQa08ID7W7x5L3+znfh9rKSIgpZVREBERAVCqogwUlGyMEMaGguc8gCwLnG7j6kqtRBnY5p2c0t2B3FtjoVmRBwODuGTQwviMve5pnyg5cgaH28AFze1t7rvWVUTWi3bHNA17S17Q5p3DgCD6grBWYcySIxOaMhFrDSw5ZehHJbaIIDiXDkuHUrjQz2YQ4PjqXZ2l0psHsdplfd22x5re7NCyOjbT+Js7Mzp2Pblfnc9wc+35m5gWhwv+EBbHFlM6ompabKTG6XvpnWNgyDxBhO3icWjfkpG2maHZsrQ6xGawvYm5F+hOqrJ5Wt8MllVEVlRERAREQEREBERAREQEREBERAREQEREBERAREQEREBERAREQEREBERBRVREBERAREQEREBERAREQEREBERAREQEREBERAREQEREBERB//Z"/>
          <p:cNvSpPr>
            <a:spLocks noChangeAspect="1" noChangeArrowheads="1"/>
          </p:cNvSpPr>
          <p:nvPr/>
        </p:nvSpPr>
        <p:spPr bwMode="auto">
          <a:xfrm>
            <a:off x="63500" y="-836613"/>
            <a:ext cx="2667000" cy="17145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6" name="5 Imagen" descr="ej.png"/>
          <p:cNvPicPr>
            <a:picLocks noChangeAspect="1"/>
          </p:cNvPicPr>
          <p:nvPr/>
        </p:nvPicPr>
        <p:blipFill>
          <a:blip r:embed="rId2" cstate="print"/>
          <a:stretch>
            <a:fillRect/>
          </a:stretch>
        </p:blipFill>
        <p:spPr>
          <a:xfrm>
            <a:off x="6565032" y="0"/>
            <a:ext cx="2578968" cy="11967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92500" lnSpcReduction="20000"/>
          </a:bodyPr>
          <a:lstStyle/>
          <a:p>
            <a:r>
              <a:rPr lang="es-MX" dirty="0"/>
              <a:t>Al estudiar  en eta unidad los imanes, su clasificación y sus propiedades, veremos la estrecha relación que guardan la electricidad y el magnetismo; por ejemplo, la correspondencia entre el campo magnético que una corriente eléctrica genera y viceversa, la corriente eléctrica que se produce por la influencia de un campo magnético.</a:t>
            </a:r>
          </a:p>
          <a:p>
            <a:r>
              <a:rPr lang="es-MX" dirty="0"/>
              <a:t>Se estudian los conceptos teóricos fundamentales, la fuerza sobre una carga en movimiento, los principios básicos del funcionamiento de los motores, los generadores y los transformadores eléctricos así como sus principales usos y aplicaciones.</a:t>
            </a:r>
          </a:p>
          <a:p>
            <a:endParaRPr lang="es-MX"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556792"/>
            <a:ext cx="6131024" cy="4896544"/>
          </a:xfrm>
        </p:spPr>
        <p:txBody>
          <a:bodyPr>
            <a:noAutofit/>
          </a:bodyPr>
          <a:lstStyle/>
          <a:p>
            <a:r>
              <a:rPr lang="es-ES" sz="2400" dirty="0"/>
              <a:t>En el siglo XVI, William Gilbert hizo imanes artificiales frotando trozos de hierro contra la magnetita; identifico la “polaridad” de los imanes artificiales sugiriendo que una brújula siempre señalara hacia el norte y sur de la tierra por tener propiedades magnéticas. Los temas de electricidad y magnetismo se desarrollaron de manera independiente hacia 1820, cuando un físico danés llamado Hans Christian Oersted descubrió que una corriente eléctrica afecta a una brújula magnética. Posteriormente el francés André-Marie Ampere propuso que las corrientes eléctricas son el origen del magnetismo.</a:t>
            </a:r>
            <a:endParaRPr lang="es-MX" sz="2400" dirty="0"/>
          </a:p>
        </p:txBody>
      </p:sp>
      <p:pic>
        <p:nvPicPr>
          <p:cNvPr id="4" name="il_fi" descr="http://www.magnet.fsu.edu/education/tutorials/pioneers/images/williamgilbert.jpg"/>
          <p:cNvPicPr/>
          <p:nvPr/>
        </p:nvPicPr>
        <p:blipFill>
          <a:blip r:embed="rId2" cstate="print"/>
          <a:srcRect/>
          <a:stretch>
            <a:fillRect/>
          </a:stretch>
        </p:blipFill>
        <p:spPr bwMode="auto">
          <a:xfrm>
            <a:off x="6660232" y="2420888"/>
            <a:ext cx="2232248" cy="295232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texto"/>
          <p:cNvSpPr>
            <a:spLocks noGrp="1"/>
          </p:cNvSpPr>
          <p:nvPr>
            <p:ph type="body" idx="2"/>
          </p:nvPr>
        </p:nvSpPr>
        <p:spPr/>
        <p:txBody>
          <a:bodyPr/>
          <a:lstStyle/>
          <a:p>
            <a:endParaRPr lang="es-MX" dirty="0"/>
          </a:p>
        </p:txBody>
      </p:sp>
      <p:sp>
        <p:nvSpPr>
          <p:cNvPr id="3" name="2 Subtítulo"/>
          <p:cNvSpPr>
            <a:spLocks noGrp="1"/>
          </p:cNvSpPr>
          <p:nvPr>
            <p:ph sz="quarter" idx="1"/>
          </p:nvPr>
        </p:nvSpPr>
        <p:spPr/>
        <p:txBody>
          <a:bodyPr>
            <a:noAutofit/>
          </a:bodyPr>
          <a:lstStyle/>
          <a:p>
            <a:r>
              <a:rPr lang="es-ES" sz="2200" dirty="0">
                <a:solidFill>
                  <a:schemeClr val="tx1"/>
                </a:solidFill>
              </a:rPr>
              <a:t>El magnetismo de los materiales es el resultado del movimiento de los electrones dentro de sus átomos. En un material imantado se encuentran regiones magnéticas conocidas como dominios. Los átomos en un material magnético están orientados en una sola dirección, mientras que en los materiales no magnetizados se encuentran orientados al azar. Si observamos un imán con un potente microscopio veremos que está formado por pequeñísimas regiones, que son como pequeños imanes con su polo norte y su polo sur. En un metal que no es imán, esas regiones están desalineadas, por lo que se anulan los efectos magnéticos que pudieran tener.</a:t>
            </a:r>
            <a:endParaRPr lang="es-MX" sz="2200" dirty="0">
              <a:solidFill>
                <a:schemeClr val="tx1"/>
              </a:solidFill>
            </a:endParaRPr>
          </a:p>
          <a:p>
            <a:endParaRPr lang="es-MX" sz="2200" dirty="0"/>
          </a:p>
        </p:txBody>
      </p:sp>
      <p:sp>
        <p:nvSpPr>
          <p:cNvPr id="23554" name="AutoShape 2" descr="data:image/jpeg;base64,/9j/4AAQSkZJRgABAQAAAQABAAD/2wCEAAkGBhQSERUUExQWFBUVGBgaGBcXFRoZFxYXGhgaGBsXFhoYHCcfGxojHhgYHy8gIycpLC0sFx4xNTAqNSYrLCkBCQoKDgwOGg8PGiwkHyQsLCwsLCwsLCwsLCwsLCwsLCwsLCwsLCwsLCwsLCksLCwsLCwsLCwsLCwsLCwsLCwsLP/AABEIALMBGQMBIgACEQEDEQH/xAAcAAACAgMBAQAAAAAAAAAAAAABBQAGAgMHBAj/xABSEAABAgMDBgcIDggFBQEAAAABAgMAESEEMUEFBhJRYXETU4GRodLwFBYiMpOxwdEHFyMkMzRCUmJ0krLh8UNEVHKClKKzFTVjg9MlZHOEo8L/xAAXAQEBAQEAAAAAAAAAAAAAAAAAAQIE/8QAHhEBAAIDAQEAAwAAAAAAAAAAAAERAhJRMSFBYXH/2gAMAwEAAhEDEQA/AOh5qZrWNdhsqlWWzqUWGSolhskktJJJOjUzM5w070bF+yWb+Xb9CYGaMzYLJqNmZ/tIlDmd0oBOrNGxSHvSzV/7dvzaMReaViH6nZp6u52urDg021gIF+v0TMoBSc0LEBM2SzU/7drqwO9Gxfsdl8g3yfIhwCYBEx692MAp70LFP4pZcP1dvqwBmfYqe9LNP6u11YcA44QEi/o8/ngFJzRsWFks38u31YnehYq+9LN/Lt9WGxGHPSCO3bkgE5zRsUvilmvA+Lta5fNid6Fi/ZLL/Lt9WG91B0+eITdKAUqzQsWFks1/7O11YCs0LF+yWbD9Xa6sOJXxiLjjvxgFXejYpy7ks38u31YCc0bEZHuSzSl+ztdWPfbMpNtS4RxCK/KWlPn9EeQZwtESbS46P9NpZSaYLICOmA1KzRsUp9yWa/8AZ2tf7sEZoWKfxSzS+rtbfo7o2qyg8apsq8fHcbTSf0VKjEv2tQ+BYE8DaF8tzN8S0trGaNi/ZLNITvs7XUid6NilM2Szbfe7W43pis5fzMt9ptXDotSLMdAJAbU5hO+gBmTjDDJ+TMqtEadqs9oT81xtSVUPzkDpIMtUapTcZn2LGyWb+Xa6kBGaNil8Us2P6u1hT5uyNhtdpF7DapXaFovp9JsbcYhyqsCS7M8kG8o0XBt8RWl/TjGbS2tOaFiM/elmw/V27qfR3we9GxYWOzfy7d/2Y2MZxsKVIuBsylouBTSjyOBJps1wxQoEUMxSUpS1giKpX3nWL9ks38u11YHehYpfFLL/AC7XJ8mG8hI0iG8bL+inbVAJzmlYqe9LNU/s7Wr93ZB7z7F+yWb+Xar/AEw3Uay2GXbliSuJ82JgFHehYp/FLN/Lt9WIM0bFITslm/l2+rDjXKMUjlOuXbXAKDmhYv2Szaz73a6PBiHNCxV96Wb+Xa6m2G5M+w5omlddfAKRmfYqe87N/LtdXtOMRmjYpT7ksxrL4u1rl8yG56TrrLHopBJnu9ON0B8zey5ms4Mquiz2YhvRakGmpInwaZyCRK+cc97nV8080fRuew9/L/2/uiOCQH1lmkP+n2TWbMx0NJ9cOO12qFGZw94WQ/8Absc3BIhwandABUEXxF+mIo1HN6fRABA11Pm3aomswboxCPBlvH4wB2DsIg1X6/N23RkICDqu7TgJKsQmXYxO3bmgC4YckBCK9uaIaTPLGm225LSFLWoJSmpUbgJy9N2OEKmbCu1eE+koZPisGili/StH/FcJ+FO4S0tt/wAbLpKbMjhdbhOiwDiNOpc3IB1EiD/g63J8O+tetDRLLe7wTpm/FeF0NEJAGikABMgABIADARJC4Cc7+bpwgU8dlyMw2QW2W0m/SCBPfpXk8se5KtfbCBOu6+ARtJ/ExVEVmeYdtvniCpnhWPFaMtsIot5tBrThE6XIJ3xoGcbBEkqKrp6CFqG4FKYBndQcu7X0Sg3HbjFGy/7LTFltHAraeV4IVpBOiazkNFzRJuw1w2yZnzZ3UhQD6BrXZna0+cElPTApY0i71duwjEih112nkha3nJZjXhmxf4ygnGnjyhgy8FJmlQUDKRTUYXSwnAF5pKgEqAUDeCAQQNc+SFrmbbQM2tNhV/uKygbJoqg4XpN0NJ4ywMvV21QZVNb6X77oBOpdqZwTaUfRAbf3yPua6S+aY9uTsqNvhWgqqaKQQUrQfppICkneN2uPUDSYE8RHhylkRDpCpqQ6meg6ii07CblJr4qgQdUB7knHZETdM4n8vRCqxZUUFBh/RS6Z8GtI9zeAxQD4qxeUHeCRc2Pp5sZU7VgIByQEnpmOUTvPJBMrzh+c4xJkN26+fpn0wBSPBGz0QCZDYNmAjM3xiBIAUqK822+AhpPXOnRElKQ1Vme18Sd9bjA/DfKA5lnp8eXub+6I4JHe89Pjqtzf3RHBID6zzQ+IWP6szzcEmG5N/PS8yhLmmfeFk+rsH/4pHbdDYmU9nYk88EtsN0h25oilUvjDSOvts5umAFGZ2+f1QLYMW5DgUUmeiopUMUrSapIlfjyg3ERvAu1V7emOa575WXkvKDdqQNJi0gIfRgVoEgoG4L0LteiZx0SyPhxCVCciAoTBBkRMaQNQZEUOMCG8GpgJVh21xr0qDknv7eeIDQb/AE7N0VLbQawNOpg64R5xkrCbMklJtKtAkUKGgnScIlcdEaIOtYiEzTXYR3W6LQozs7aiGE4OLB0e6FbJghAukSrESfaYv3dumNTbYQgIQkJSkJSkC4AGQA2ASjxZSymhlKZzWpSkpbQgTW4qUwEjZeSSAACTKEQR8gyQq+u3dMdjCrvhSs6NnQq0EG9v4IfvOqkjXRJUdka28kKeOlalBQmJMInwQ1cIacMd/g/RxhrRIATJIFABcMJSGEFLE2a0rlpuoYT81lOm5qq45T+jlgjN1hUg4Fvyn8M4pYJp8knRx1a4YhRlIazy/mYMpEbOi+/kgMbPY22x7m2hAuASkJpPYKRuOo9sQeiIodFa9t8FRkRtp6fRBWk2VBWF6CdOVVaKdKXzZ3/lG041urfsiSvFde04/hyRJTpKQIrtnhABSZ33SuPpjwPZBYUSotICj8pKdBcrvGRI03wwKsZduaAEylspydpc0At/wpaKtPuJl8lyTqN3hSXK65Ywgd3PNfCshQn8IydKVb1NqksXnxdOGihMKv7CCq8a/RAaLJlBDydJtaVJxINx1EXg7DIxuJpfKfPdhtjw27JCHCVibbuDiPBXqAOC0/RWCNkabLlFaHA1aAAVTDbqaNuY6JHyHJDxagyMjeAHrynk9DyNBc5eMkiikqTLRWg3hQNxEebI9uUpSmXZcMz40hIOJVMIdSNRAIIwUFDVDJJ1754Ywqy23oaFoT4zMyqQ8Zk/CJOuQ8MbUDXEQ2BvN3a+ALxfjzinriA0pWYFeifpiAVPJBUnjqPbtqiTE92G/wDERE1wpLn7emIrnpz7+2MAMK6/T6fTEJ5zMclb412h9KELWsgJT4ZOoJGkfNHjySyopLjgIW8Sog3oTKSGxqITftKtcPylqFnp8eVub+6I4JHe89fjy9zf3RHBIqvrTND/AC+yfVmP7SYapTQGV1OSnqhRmf8AELH9XY5uCTWGq1c1BX0az64IzKenHtsiSulTt25o0kmv0QRy4eiMlbOTZT1yipbXarA28CHEJcSaSUmYuIN915ELMhuqZV3I4VEoE2XFEzdZukTxiJhJ1jRViZOQZ65Dpn6AI8OWcncMiWkULQdJtwCZQseKQMZgyKcQSMYimBApdf5okq01c2rzwqyVlUuaTboDdobA00C6swHGyb21YHCRBqDDJJrvw9fMO04DNVKnt2pCVgBeUV6mGEAY1eWok75NI54dH8oTWASyhaQflM2dQ5C8ky5hzxJJM7fakttLWs6KEJKidgEzIeiF+RsnGZtDwk84JBJqGGrwynbio4q2BMtedVUtN4OWhhKv3QvTI3HgwOWHRryV6IqgnD1b4C0zu7bIKjOg1T3dvRBnMnVKAxSnDfjGWjdPtqgG7d5oRISu2nSKlN2WckhBKV2iXy1KFUtGskpqoSJMjKCPTa85GULKEkuu3FtpJcUDgF6Ikn+IiMO77Uo+BZkjCbz6U3fRaSvXrEMrHY0NJ0G0JbQm5KUyGu4RsSdVxqScQZ+oQHP8qW/LibWoMstKbkmVBwc5YLWUqnfOH+T7RlLRBeasgOpLzoM6/wCmoDnMWE0Sa1lhrGrlglNZcvLOCkwyy8ijtkcSlMpqaWl4c3gr/pMeuwZYae0g2sFab0GYWkn5yFAKHKMI9051w9M7+iPBlTIrVoA4RMlCqHAdFxs4FChUVwuOIMB71DCuOMG49EJck21xDnc1oOmuU23QJB9CTI6QuDqaaQFDOYpMBwgY6wPTAGUhqlqG3bGi2WRDiFIcTpJVIEeYzvBnIzFRIGN8xvx2Uu7bIh5K+rzwC3JNoWFKYdUVLaAIWf0raj4KjL5YI0Vbp/Kj3uthSSFCYM0meINCJR4MoHRfsy8VKU0f3VIUsjb4TSTDHZvPbniQhfm4smytBRBUhJbUfpNktqPOkwxnLae0uSFebCp2ZKrg4t1Y3OOrWmWuihDQ8w143QhUKcLydsAme7or65wZ9E4pGf2dbrRbstkmbS4bkCZQgGl9JqkL6AaROEA/eJtLwbHwLOip08Y4JKQ0NiaLUNqBrhtcKXkit/akLs3LItqysodSlLgA0wlRUCszJUVGpJPhE6yam+GWJ3bh0QKpzPPb48v/AG/uiOBx3vPT46rc390RwSKPrTM4e8LL9XY/tJ7ckNgJ8h9fmhTmf8Qsn1Zj+0mG6TqgADPd6Zy9ES7Vt7ckFM/wjBBoDsgMucwJTF3bXBx/GIB+OwiUAtylkgPBK0qLbyJ8G6ACpM7wRcpBxSaHYQDGvJ+WPDDVoSGnz4on7m6Biwo36yk+ENokYbzn6e3MY81tsLbyC24kOJIuNai4zwUMCKiA9E7jLsYQZfXwDzNruQnSbeMvFacIPCHYhxKZ6gpRwjcbNaWJcGrulvBDqpOpH0XSCF0wXI08aMu+NnxHpsqPyHk6AMxUBZ8BePiqMAc47KVMFaE6SmVoeQBUq4NQUUjWSNMAbRDFi0JWgLQdJK0hQIuKSJiXbGE7LLlnBDQ7os4nooSpPCtikktlR0VonMAEgplIFQkBU8peyCnJ75ZSy6ttya0oUlTJZUSdNHhpkpsnwhK4qIqJAD10idw7HcIx1ct+qvqEV05yP39zt0p8ZFKiY+C3XxirOd4K0TZ256jakzlu4O78Ilw1plw0zkKhY7Ro+MGnLhXxTXfKPZZVoLaOD8TRGjKng6Pg4UpKEffA+brMk4/GBq/8e/mhPk+2WyzaSEWZC7PKbbfDjhG53oSso0S2J0BqBQEiQhZplxeZb5VG3VyVxgk8mFOiKOfZGcE+Fsamf/K4QmmOkltScRjiI3NeyBpVShgjZbW5znq0J7IprPFyUr0wCrDb+JirjOp43MNnClrTz/B39sYxczueH6u0P/cQL96N3REuDXLi1KOApKXnuia5S37cR5opL3sihHjIYF1O7WzOWzRmYFm9kN11QDdgeWJ+PwiUt1mPGWkT5JwtNZ4f5fqqyy8fuhGicZFC9On7mnzQ5lWWEvwrFIZtdtVauHds7ZShCktIS/8AB6ShpLUS2dJZAAnSQnfMw1XnA+P1ZIEpS7oHU6YWaZcWG8T281dUAqx1TJ5MIrqc5nlEgWdJAvlaUkTlP5mqsKc4/ZIXZKOWU6SkqUj3dJSdGVDJMwapMpY30i2azxaH06dpaRxOk6rYpSVNpTtnpOK/hGuBl22FDJS38K6eDaGJWqYCtyRNROASYSZFzi0mgWmLQ+64AtxZaLTZWUgEFbsgEgSACdKQTjiysbfBnui2OtcLIgSOi0yik0IK5TJMprMiZSoABEhmq9N7LZEttobTchISNgAkD0Rs0uaYltH5wjGdjbkxZkOWozlNtJ4L+J1ckS3Em+hjIZLff+MuaKCDNlkkJOxx2iljYnRBrOcVRtOVlPKU1ZdEyot41ZaIvAl8I5d4IoPlEXE5Bzbbs2koEuvOVdfc+EcVfKnip+iJACUNGGUoCUpSEISJBIAAApKlwlKMweUn0CAhHSKkXz2c84Csec6hQA4aoyOzbKtKjtzwJarp/j6+eA5pnt8eXub+6I4HHe89fjy/9v7ojgkB9a5nj/p9k+rsf2kw0VORlKYuGGwGl0K8zj7wsn1dj+0mGw9cBTcuOZZGlwDdkIN0lKK//oEpg5qu5V4FXdKGivTMuEVoKCdFIEgy2U6M513xcCBz1w2RDXk9EAq4S28XZruOc/4t8HStnF2av+q5/wAUNZ13jt22QCaGUAsLls+ZZ/Kuf8UDTtnF2fyrn/FDVRjRa7alpBW4oIQAJqUQBPVvuHmgPDwlr4uz0HGuf8XacAm1EaJasxFxHCuEa6zZ88YJyg+98A3wbfGvggnAFDVFEYzWUYUMaMoZKabbLtsedeAlMKUQiZMgEtNSCiSdEAhRMxfAJbayy2ZqbsDKtSbYtlUyNSGwcSKiKhb39G3IDSiv3BYHA260O107irg1Ku+RKRnfOOh5OyU6oaSUN2Bq8NtNt8OU63FEFCDL5ICjXxpxV8uZnv2q2HuS0uJ4JAQ66484fdCdPg2ym+QkSJaI0hSc4t/GsJqYJsoOlpi2Pj4N9dradlclWkoMrFPpBCjLFOqGGdCHy4ktsNuILaarZSus1AjSKZ6sfOZ2pvI1r0dEpsp1+6LOlW8+5VNJ7TGh/NV5w6TjFiURITUVKIAuA0mjdOe/pxUurbDy3NrQHwSVMWRM5/IKCCaYLGuXIdZn5u73wJA2dJr4q3xrNJPduUx1VObLwuYsSRSgJBlPH3Hd2v8ADZ12px5bTNns6g3NK3uEUGkuSkUD3Oa1JxCaAmRIM4REwRnj1zX/ABe1E+C+ADKiXbVUUHGVv6J4mfltmVbUo+E/pVFNB9wbaqCr5AT2c/UXc2sqqVW02dCJeK0FIM6CemtC/wA+WNiczLVetwqv/XHxzBDYjSb4z+XGlOOkVIVI39zva8ZNynECFi5SU/7Novuv0afhHZxmS7cUpO+3WrlN19YxGZb2ASJyAlb7Tv8Am9uWFF49cnayraE0RaEpoPFVaEDoUNfPHpRlW1m+0tne9aKTpOrt/mrHTO9C2j4N7RnrtanBeMHGFUjbZci5STPhTY3hhMrSo0MpkI0TcPk1lD6Rnj1zhldrUKdzruvLq/O6Y9SLLbSPBs1lP/quL17Td6IudkszrxW2uy2VDqKqbcXNUqgLHuJCmz85JlOlCJR6FZmrJmbFYeQkXnYwMYzMSu0dVzJ9jtBZCHkMtqL4KWuDVZ27QkNEls6KZkzOlORHgVmJxpzitHvF0NFbOj3QlbZfMgu4oSUtrSpA0gQCpPjSpPwbaM1HdAp7lspSTpaJeWUlYppCbRkRIVF04T5y5hW19pLTPA2ZCAsFLb6whYWJnSSGhdK8z8ZU5zMWImDaK9bcktB5ttPvZ0lCBoqyraFG7FEsa02Q8s2b6kHSTYbDpACR4RZOyRUwY1ZPzd4VgAPuhSBorbtCWn9BwJBKSHEaW0FKpFMiDIxsZyWlpzg3AbMtR0W3rMtSGVqvCS2SoJcr4qgoGVCbovvrkmTdT9s4mz0mPh3NYl+glO6Jw1s4qzzv+GcuJu+B5NkY8JamZaQTaWxSaAG3hL6JVoLocCg7I9uTspNvpPBqnKi0kSWkmsnEqAKDsOuA8Lz9tCfAZsxMqAvuCcv9m66KplfLmXEnwLK0ASJKa91od6qXz8WOiz6RQRCeSXRLCEoVJetdPc2MP0zmH+1fDKzlRQnTCUmdQklQG4kA3ywGMZIv1CU+c09PPBHooOnzemA5nnp8eX/t/dEcEjveeh9/K2hv7ojgkB9a5of5fZPq7H9pMNlHHV0wnzQX7wsn1dj+0m6GyDIS7E/jfywGQGEBJ5oI5tW6JOUAQJRijXEUadt8ePKuUeCCQkaTiyUtonIrVKeqiQJkqwAOMoJM0wyhlUNBKUp4R1ZPBtpMiraT8lAnVZoNpIB02TIx0g9aFB14CaRI8E1saTr+mfCOwUHpybkzg5rWdN5ctNctVyEjBCZmQ3kzJJj2G/V2qPNzxCP2hw3wjYbFoti1Kq3ZSEoGBfUkKU4dZQlQSNRWvGHhFRywnzQGlZQsirq3Vq26bqzXkkOSKr0ZbtxZszjiQCUpISJeMonRSDvURGWScmizsttgzKQSpXylrNVqO1SiVHfHnznHvVasEaKzXBC0rM9wSYaIMzS6fnE/TASWO3on+E4mB+iT5p4bDESLubsdkEHnxrvlAKs6rStuyPKQSF6BAVLxZkJn/DpaXJHusNgS02hpCdFCEyA3a9ZvJOJM4NssaXGlNLqlSSlQ1pKSDzicKsl5TU0U2a0mSxINumibQkXEG4O/ORvImLoHKrjsn67royKb/P5x0X7YEuSlNnJBJnLn6IoErtQpqmZea+ADSY5BhfQ+aDP8Tu/EQRhv9cvRAA41uEDWe1DMclYk5j9708mqIpeJpKd+z8jAVrPhPBMC1Jo5ZVIWD85ClBLraqVSpKq7ZHCLIKyOBM5nVePRzGK+8pNvKUoM7KhaVuOXpfWlQUlps/KQFAFShQ6ISJ1lY515fR+MACb98r9cvzgaNecnl7Tgyw38tNvakYzmJ/OI5p+oQCq3e5Whp0UDpDTm2YJaWcJhQ0dzmwR77dYkutqbWJpVMEaqEjRlcoUIOEhsjw5x3NJF6rRZwK/NWHDzJSow4BqfXjUGAV5Cta1NlLhm4ytTSyaaWj4qz++goV/EYOUMipdUFgqbeR4KXUSChjIiUlo+iqY3GsabJ4NutCfntMOS+klTiCeXRRzQ3Vjt7euIFVjyqpK+BtACHTPRUmeg8BWaMUqF5bJmMJioZ4aqyHNHlytktFobU0qcjimikrnpJWk4KSagxTcg59LatXcNv+G0glt5IMnZ1SVACkxKoEtcqxRfOepA2y7UjIXz1UA5vVAAryK31MzzS6Yl2rXhfdyaoDmeenx1W5v7ojgkd7zz+Oq3N/dEcEgPrDNE+8LJ9WYptDSTLm80NgZXYUp6YVZpA9wWSX7Mx/aTDZSMKbN0q+eCNkru18C8nt2wg6WMRIvgrz2+2pabU4shKEAlROEq8u6PBkWxrKlWl8SdWJIRfwLU5hv94yClHXIXJEVJ7OJ615Y7jSgOWZlaVOYVQJzUqoKQ4UkJlUgVkDHRFJnTAxEQm7CBSl/ad+yIagTwN3bngk9ueKodAH5mFGagCWFNYsuutncHFKT/AEKQeWG5GvzUlCcL4G2TPwdqAAOp9tOO1bYHktsA2UmaZGoqCJXjlwhPkV0sK7kWT4IPAKP6RofInitsSSReRoqxMnUrx26I82UMnIeTorwIIIJCkKwUhQM0qFajzTBD0YSuw54OwQmTlFyziVpBW2LrQkXSoC8geJtWnwcToCGzNoStKVoKVJUKKBmCNhF4gNgOyNFrsiHUFDqUrSb0qEwRfccbjvjcupA5+3NAxkOXfT0QCdORXWj7g+qQubeBdQL5aKyQ4kYeMrdGX+IWlHj2cOXy4F5JnvS6ES5zDeVeSALh0QFAyh7KJatKrObE8dEpoCkuEkJVVKdIY4GLFYc6VOjSFjtaf3m0JnhTScFLoeAATOJ8/JfdGRR55xJSik2q1LnosttbXXdJQ26DQI/qgOZA4SZtLheF/BgBDP8AEgVXuWpQ2Q2SK8g5L4krp3C+uMVQS2AABcKSFANm6MlHX0a4F89h9RgkVGHn2CAgGJ7TlTngC6uEzuEaLdlFtpOk4sJTdW9R1JAqo7BMwt7mctZPCpLVnMptmjjw1OSPubdfEmVKxkJpIDJ57pfFo/QtzSycHFKElvJ+jIaCTiCs3EQ6ROW+vLIRGkACgkPVSmyQEaLZa0tNKcWdFDYKib6DVtPTPbAL8neFbLSv5iGG57Rpuq6HEw2njvprvv30hfm9YlIZm4JOPKU64NRWZhB/dToon9GGOqeGzG66IARcKfkDLzdEKsp5usvKC1IAeCQG3RIONkHSBSRqIxpSVQTNtrwnz9HIIx855wCYoX5IygXEqQ4Al1qQcA8VUxRxsYoWBMTnKovSYYbBfTkGqFOXGy3K0pBKmRJwCRK2L1o2lMuEGNCPlGGbSwpIIM0qrMXEEU0dc7574Dm2eh9/Klqb+6I4JHe88/jqp6m/uiOCQH1pmgP+n2TX3Mx/aTDafT54VZn/AOX2T6ux/aTDVMpdMz54Azp+Ea3lEJJkVETIA+URMgfnGciZaqz24c1/REcFO3ogEuaObfcjSiuSn3lFx5etaiSUj6KZkDlOMO1L7csEjHVGKTS6+AIpy9u26Bftl54KSZbYg7Adt8BFHCPLlPJ4eaLZmJyIUmikKBBStJwUCARuj1pEBF1YBdknKJVpNuyS+2PDAFFpJIS6j6CpXYGaTdDFIvjwZSyVwgSpKi263MocAmQaTChPwkGQmk3yFxAI89jy1NaWbQAy9OgnNt7CbKjKd89A+EMRcTA2FZzu9ULHsgp0iplSrOo1JbI0VHWtsgoVvlPbDNaZ03duiDScUKRaLU2PCbQ8mU9JohC+VtZ0SdoXyRkM4mRLTUpnY8lTfJpLkk8hMNCPPA0Zzpf2rAYM2hK/EUFDWCCOgwSqgreb+XDtjHhdzes6pEsNzneEhJ3zTI/nGJzebAGit5EvmPuy1XFREIP6ZL5eT1wFGcxsr6ooeU/Y5tD1rU8i3OtJkkCqlLGiJGs0i+4yJh/YM1lNp0VW21uE4lwdHgzHPAPiZ7K9EabTa0IlpqSgXzUQLpa98eIZvtkeEXl0uW+6ejSl0RsayHZ0EFLLc8DogmeuZrE+o1DONtR9yC38BwSCpO3w6Iv+lGI7qdwTZknWQ67yAe5p3zXuhuD+W2MddayEUeKxZGbbXp1ccxccOkvVQ3IGxIA2R7Z1Oweup2eqCeYfjASb9QlU4wUPm7/QYSqHdbwSK2ezqmo/JdeTcga0tmSicVAD5KoxVbF2yaGFFLJo5aB8oXFuzHG6RcuGEz4riyWdDaEoQkIQkBKQLgMJS3wG5VaXXef8DAptMyD22UgzlIUu6YmN/bt54kDE465CkT8CJY07HmiYahie2ME388UYgU5Ttv8AzjXZbMltCG0CSUUSJ3CRoK3SjYTRR1TlukIJEujsJQHMs8/jy9uh90RwSO956j38vc390RwSA+tM0f8AL7J9XY/tJhuBSUKMzviFk+rsf2kw4EAJ4wEppL016IMAbBdd27XQBMjt/CJf0xFRDhACc5Xyl27bYJpywZ3wEb5wE1wNQFwrBnEBqe3a6ACsBGi32Jt5BbdSFpN6SJz1HYZ1BFxEehXp7dESVdkoBGmwWmzz4BwPt8S+o6ab6IeAJlsWFXeMIIzoQj4dt2znW4glHlW9JEt5EOkCp5oAuphicdcBrs9rQ4NJtaVp1pOkOcRtSJX39vXC21ZuWdatLgglZ+W2S0vlU2QTymMf8FcT8HanU7FhDo3eEnS/qwghohM7xfhEVeN/oMKpWxJPhWd3+FxqVdc3AaboyNstIBnZwr9x8f8A6SmEKaKHqgC89JiiZd9kxdntAYVYnjpI0pBaCog6Q8EI0gbvnDdDrJudy3wCmxWtM/ntoSByqWJiJYsIn08/b0RPRL8R21wsGUHjUWVWHjutj7qlazBUu1qFEsI1lS1LI/hSlI/qgGR2DA4Y0vjFx0JmSQABUmgA1kmmuF/+GPK8e0lOxptCBd9PTV0xG83WKKWlTpwLylOEHWAskJwuAio1qzhQokMJVaVf6Y9zEvnOqkgVrQk1uMYHI7j1bUoFJ/QNkhrX7ooyU7ddIJ+ib4cpMgKSupgIkpGfa6CsUiWiBIAC4ahQAbPVGSDPn6IMRPasACbu1IJMCUEGIMTqF+2Io6jfIz2CIm7CZ2xBWWqXPFEMqzul0HXEndOADjcJ84lf21RJcuHblpyQHMc8/jqqSo3T+ERwWO956n38rc390RwSA+tczz7wsn1dj+0mGwE5RxHNX2eUBFmsvci5pS01p8MJeClKJy0LqTlPGLyPZLTxCvtjqwF2JjFJpPliln2SU8QafTHViH2Sk8QftjqwF1F8QHZdFLPslp4hXlB1YA9kpI/QH7Y6sBdD54yBikn2SU8Qryn4RPbKTxCvKDqwF0RUbIyAile2WniFfbHVgD2S08QftjqwF1KsIGFYpftkp4hVPpjqxFeyUk/oFfbHVgLmdtLqcsZFUh2vil+2WniFfbHVge2UniFfbHVgLqlMRRuil+2WniFeUHVge2Sm/gFeUHVgLoRMVpfOXogrOGv84pftlp4hX2x1YHtlJ4hXlB1YC6FInOk5csQCp7c0Uz2y08QftjqwB7JSZ/AK8oOrAXXHkgJEhKtOmKWPZKTxCvKDqwD7JKa+4Kr/AKg6sBdJCUujE9pwSYpftlJ4hX2x1YntlJ4hXlB1YC6S5cemDWQ147YpXtlJ4g/bHViD2SU8Qr7Y6sBdBToEQCQ88UseySniFfbHVie2SmUuAV5QdWAugT0bIgTfPsIpZ9kpPEK8oOrE9spPEH7Y6sBc0m7tSCTOWq+KWPZKSB8Aryg6sA+yQniFeUHVgLoefVSITOXn1bboph9kpPEK+2OrA9shMpcAryg6sAlz0+PL3N/dEcEjtuW8qd0WguhOjpaIkTO4AXxxKA8OT7QpDqFpMlJUCDIGRB1GkWfvutXGDybfVgRIA991q4weTb6sTvutXGDybfVgRIA991q4weTb6sTvutXGDybfVgRIA991q4weTb6sTvutXGDybfVgRIA991q4weTb6sTvutXGDybfVgRIA991q4weTb6sTvutXGDybfVgRIA991q4weTb6sTvutXGDybfVgRIA991q4weTb6sTvutXGDybfVgRIA991q4weTb6sTvutXGDybfVgRIA991q4weTb6sTvutXGDybfVgRIA991q4weTb6sTvutXGDybfVgRIA991q4weTb6sTvutXGDybfVgRIA991q4weTb6sTvutXGDybfVgRIA991q4weTb6sTvutXGDybfVgRIA991q4weTb6sTvutXGDybfVgRIA991q4weTb6sTvutXGDybfVgRIA991q4weTb6sTvutXGDybfVgRIAjO+1cYPJt9WKz3SrX0CJEgP/9k="/>
          <p:cNvSpPr>
            <a:spLocks noChangeAspect="1" noChangeArrowheads="1"/>
          </p:cNvSpPr>
          <p:nvPr/>
        </p:nvSpPr>
        <p:spPr bwMode="auto">
          <a:xfrm>
            <a:off x="63500" y="-828675"/>
            <a:ext cx="2676525" cy="1704975"/>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3556" name="Picture 4" descr="http://t3.gstatic.com/images?q=tbn:ANd9GcRF-3h0ea9XTEpcKW03DThx1G010NsCsVgc02MTsSO3yN96AEs54g"/>
          <p:cNvPicPr>
            <a:picLocks noChangeAspect="1" noChangeArrowheads="1"/>
          </p:cNvPicPr>
          <p:nvPr/>
        </p:nvPicPr>
        <p:blipFill>
          <a:blip r:embed="rId2" cstate="print"/>
          <a:srcRect/>
          <a:stretch>
            <a:fillRect/>
          </a:stretch>
        </p:blipFill>
        <p:spPr bwMode="auto">
          <a:xfrm rot="16200000">
            <a:off x="-612574" y="3284984"/>
            <a:ext cx="4032450" cy="129614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body" idx="1"/>
          </p:nvPr>
        </p:nvSpPr>
        <p:spPr>
          <a:xfrm>
            <a:off x="2771800" y="2743200"/>
            <a:ext cx="5722913" cy="3710136"/>
          </a:xfrm>
        </p:spPr>
        <p:txBody>
          <a:bodyPr>
            <a:normAutofit fontScale="25000" lnSpcReduction="20000"/>
          </a:bodyPr>
          <a:lstStyle/>
          <a:p>
            <a:r>
              <a:rPr lang="es-ES" sz="9600" dirty="0">
                <a:solidFill>
                  <a:schemeClr val="tx1"/>
                </a:solidFill>
              </a:rPr>
              <a:t>Físico y químico danés. Fue consejero de Estado, director de la escuela politécnica de Copenhague y miembro de la Academia de Ciencias de Paris. Busco la relación entre el magnetismo y la electricidad y logro demostrarlo. Puso de manifiesto la producción de campos magnéticos en los conductores cuando eran atravesados por corrientes eléctricas. Fue también el primero en aislar el aluminio. </a:t>
            </a:r>
            <a:endParaRPr lang="es-MX" sz="9600" dirty="0">
              <a:solidFill>
                <a:schemeClr val="tx1"/>
              </a:solidFill>
            </a:endParaRPr>
          </a:p>
          <a:p>
            <a:r>
              <a:rPr lang="es-ES" sz="3800" dirty="0">
                <a:solidFill>
                  <a:schemeClr val="tx1"/>
                </a:solidFill>
              </a:rPr>
              <a:t> </a:t>
            </a:r>
            <a:endParaRPr lang="es-MX" sz="3800" dirty="0">
              <a:solidFill>
                <a:schemeClr val="tx1"/>
              </a:solidFill>
            </a:endParaRPr>
          </a:p>
          <a:p>
            <a:endParaRPr lang="es-MX" dirty="0"/>
          </a:p>
        </p:txBody>
      </p:sp>
      <p:sp>
        <p:nvSpPr>
          <p:cNvPr id="6" name="5 Título"/>
          <p:cNvSpPr>
            <a:spLocks noGrp="1"/>
          </p:cNvSpPr>
          <p:nvPr>
            <p:ph type="title"/>
          </p:nvPr>
        </p:nvSpPr>
        <p:spPr/>
        <p:txBody>
          <a:bodyPr>
            <a:noAutofit/>
          </a:bodyPr>
          <a:lstStyle/>
          <a:p>
            <a:r>
              <a:rPr lang="es-ES" sz="2800" b="1" dirty="0" smtClean="0"/>
              <a:t>Hans Christian Oersted (1777-1851)</a:t>
            </a:r>
            <a:endParaRPr lang="es-MX" sz="2800" dirty="0"/>
          </a:p>
        </p:txBody>
      </p:sp>
      <p:pic>
        <p:nvPicPr>
          <p:cNvPr id="4" name="il_fi" descr="http://www.magnet.fsu.edu/education/tutorials/pioneers/images/hanschristianoersted.jpg"/>
          <p:cNvPicPr/>
          <p:nvPr/>
        </p:nvPicPr>
        <p:blipFill>
          <a:blip r:embed="rId2" cstate="print"/>
          <a:srcRect/>
          <a:stretch>
            <a:fillRect/>
          </a:stretch>
        </p:blipFill>
        <p:spPr bwMode="auto">
          <a:xfrm>
            <a:off x="467544" y="3284984"/>
            <a:ext cx="1944216" cy="19558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a:t>
            </a:r>
            <a:r>
              <a:rPr lang="es-MX" dirty="0"/>
              <a:t/>
            </a:r>
            <a:br>
              <a:rPr lang="es-MX" dirty="0"/>
            </a:br>
            <a:r>
              <a:rPr lang="es-ES" b="1" dirty="0"/>
              <a:t>FUERZA MAGNETICA</a:t>
            </a:r>
            <a:endParaRPr lang="es-MX" dirty="0"/>
          </a:p>
        </p:txBody>
      </p:sp>
      <p:sp>
        <p:nvSpPr>
          <p:cNvPr id="3" name="2 Marcador de contenido"/>
          <p:cNvSpPr>
            <a:spLocks noGrp="1"/>
          </p:cNvSpPr>
          <p:nvPr>
            <p:ph sz="quarter" idx="1"/>
          </p:nvPr>
        </p:nvSpPr>
        <p:spPr>
          <a:xfrm>
            <a:off x="539552" y="1844824"/>
            <a:ext cx="5410944" cy="4525963"/>
          </a:xfrm>
        </p:spPr>
        <p:txBody>
          <a:bodyPr>
            <a:normAutofit fontScale="77500" lnSpcReduction="20000"/>
          </a:bodyPr>
          <a:lstStyle/>
          <a:p>
            <a:r>
              <a:rPr lang="es-ES" dirty="0"/>
              <a:t>Hay una fuerza producida por el movimiento de las cargas, llamada fuerza magnética que provoca atracción o repulsión entre materiales magnetizados. Solo algunos tipos de metales tienen esa fuerza magnética. Por ejemplo, el níquel. El cobalto, el hierro. A este tipo de metales por sus características magnéticas, se les llama ferro magnéticos. Los elementos gadolinio y disprosio. Clasificados como tierras raras. También tienen esta fuerza magnética pero no tan fácilmente se encuentran en la naturaleza los demás metales presentan magnetismo en una intensidad muy limitada.</a:t>
            </a:r>
            <a:endParaRPr lang="es-MX" dirty="0"/>
          </a:p>
          <a:p>
            <a:endParaRPr lang="es-MX" dirty="0"/>
          </a:p>
        </p:txBody>
      </p:sp>
      <p:pic>
        <p:nvPicPr>
          <p:cNvPr id="5122" name="Picture 2" descr="http://t1.gstatic.com/images?q=tbn:ANd9GcQqnuptlycfNY3pBrHhuurTA3xtAzrb_WsPUP7Y2-0cX7Y_BSTS"/>
          <p:cNvPicPr>
            <a:picLocks noChangeAspect="1" noChangeArrowheads="1"/>
          </p:cNvPicPr>
          <p:nvPr/>
        </p:nvPicPr>
        <p:blipFill>
          <a:blip r:embed="rId2" cstate="print"/>
          <a:srcRect/>
          <a:stretch>
            <a:fillRect/>
          </a:stretch>
        </p:blipFill>
        <p:spPr bwMode="auto">
          <a:xfrm>
            <a:off x="6300192" y="2420888"/>
            <a:ext cx="2533650" cy="259228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IMANES</a:t>
            </a:r>
            <a:endParaRPr lang="es-MX" dirty="0"/>
          </a:p>
        </p:txBody>
      </p:sp>
      <p:sp>
        <p:nvSpPr>
          <p:cNvPr id="3" name="2 Marcador de contenido"/>
          <p:cNvSpPr>
            <a:spLocks noGrp="1"/>
          </p:cNvSpPr>
          <p:nvPr>
            <p:ph sz="quarter" idx="1"/>
          </p:nvPr>
        </p:nvSpPr>
        <p:spPr/>
        <p:txBody>
          <a:bodyPr>
            <a:normAutofit fontScale="77500" lnSpcReduction="20000"/>
          </a:bodyPr>
          <a:lstStyle/>
          <a:p>
            <a:r>
              <a:rPr lang="es-MX" dirty="0"/>
              <a:t>Imagínate el asombro o el azoro cuando las personas, en la antigüedad, observaron cómo algunos materiales eran atraídos por otros. Seguramente pasaron muchas cosas por su mente para explicarse tal fenómeno. Lo más probable es que hayan atribuido estas propiedades a la intervención de seres especiales o dioses que obraban estas fuerzas misteriosas.</a:t>
            </a:r>
          </a:p>
          <a:p>
            <a:r>
              <a:rPr lang="es-MX" dirty="0"/>
              <a:t>El vocablo </a:t>
            </a:r>
            <a:r>
              <a:rPr lang="es-MX" b="1" i="1" dirty="0"/>
              <a:t>magnetismo</a:t>
            </a:r>
            <a:r>
              <a:rPr lang="es-MX" dirty="0"/>
              <a:t> proviene del nombre de la antigüedad ciudad de magnesia. Hace mas de  2000 años, cerca de esta ciudad se encontraron fragmentos de piedra con propiedades especiales. Estos materiales son lo que ahora se conoce como imanes naturales o magnetita, constituidos por oxido de hierro. Se observo que dichos imanes atraían pequeños trozos de hierro no magnetizado. Al fenómeno no producido por la fuerza de atracción entre los imanes o magnetitas se conoce como </a:t>
            </a:r>
            <a:r>
              <a:rPr lang="es-MX" b="1" i="1" dirty="0"/>
              <a:t>magnetismo.</a:t>
            </a:r>
            <a:endParaRPr lang="es-MX" dirty="0"/>
          </a:p>
          <a:p>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504056"/>
            <a:ext cx="8229600" cy="836712"/>
          </a:xfrm>
        </p:spPr>
        <p:txBody>
          <a:bodyPr>
            <a:normAutofit fontScale="90000"/>
          </a:bodyPr>
          <a:lstStyle/>
          <a:p>
            <a:r>
              <a:rPr lang="es-MX" sz="3600" b="1" dirty="0" smtClean="0"/>
              <a:t>CLASIFICACION DE LOS MATERIALES MAGNETICOS</a:t>
            </a:r>
            <a:r>
              <a:rPr lang="es-MX" dirty="0" smtClean="0"/>
              <a:t/>
            </a:r>
            <a:br>
              <a:rPr lang="es-MX" dirty="0" smtClean="0"/>
            </a:br>
            <a:endParaRPr lang="es-MX" dirty="0"/>
          </a:p>
        </p:txBody>
      </p:sp>
      <p:sp>
        <p:nvSpPr>
          <p:cNvPr id="3" name="2 Marcador de contenido"/>
          <p:cNvSpPr>
            <a:spLocks noGrp="1"/>
          </p:cNvSpPr>
          <p:nvPr>
            <p:ph sz="quarter" idx="1"/>
          </p:nvPr>
        </p:nvSpPr>
        <p:spPr/>
        <p:txBody>
          <a:bodyPr/>
          <a:lstStyle/>
          <a:p>
            <a:r>
              <a:rPr lang="es-MX" dirty="0"/>
              <a:t>No todos los imanes son producto de la naturaleza, sino que el hombre también ha sabido crearlos, aprovecharlos y en general, controlar sus propiedades magnéticas. Una clasificación general de los imanes los divide en </a:t>
            </a:r>
            <a:r>
              <a:rPr lang="es-MX" dirty="0" smtClean="0"/>
              <a:t>naturales y </a:t>
            </a:r>
            <a:r>
              <a:rPr lang="es-MX" dirty="0"/>
              <a:t>artificiales.</a:t>
            </a:r>
          </a:p>
        </p:txBody>
      </p:sp>
      <p:pic>
        <p:nvPicPr>
          <p:cNvPr id="1027" name="Picture 3" descr="http://t3.gstatic.com/images?q=tbn:ANd9GcR0cVZ7QNpqJh4-qlS6ktr273B-PcD9KN6jDXk62Da3r24q67Fp"/>
          <p:cNvPicPr>
            <a:picLocks noChangeAspect="1" noChangeArrowheads="1"/>
          </p:cNvPicPr>
          <p:nvPr/>
        </p:nvPicPr>
        <p:blipFill>
          <a:blip r:embed="rId2" cstate="print"/>
          <a:srcRect/>
          <a:stretch>
            <a:fillRect/>
          </a:stretch>
        </p:blipFill>
        <p:spPr bwMode="auto">
          <a:xfrm>
            <a:off x="2051720" y="4221088"/>
            <a:ext cx="4464496" cy="234580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90600" y="566192"/>
            <a:ext cx="8153400" cy="990600"/>
          </a:xfrm>
        </p:spPr>
        <p:txBody>
          <a:bodyPr>
            <a:normAutofit fontScale="90000"/>
          </a:bodyPr>
          <a:lstStyle/>
          <a:p>
            <a:r>
              <a:rPr lang="es-MX" b="1" i="1" dirty="0" smtClean="0"/>
              <a:t>Imanes naturales</a:t>
            </a:r>
            <a:r>
              <a:rPr lang="es-MX" dirty="0" smtClean="0"/>
              <a:t/>
            </a:r>
            <a:br>
              <a:rPr lang="es-MX" dirty="0" smtClean="0"/>
            </a:br>
            <a:endParaRPr lang="es-MX" dirty="0"/>
          </a:p>
        </p:txBody>
      </p:sp>
      <p:sp>
        <p:nvSpPr>
          <p:cNvPr id="3" name="2 Marcador de contenido"/>
          <p:cNvSpPr>
            <a:spLocks noGrp="1"/>
          </p:cNvSpPr>
          <p:nvPr>
            <p:ph sz="quarter" idx="1"/>
          </p:nvPr>
        </p:nvSpPr>
        <p:spPr>
          <a:xfrm>
            <a:off x="457200" y="1600200"/>
            <a:ext cx="5482952" cy="4997152"/>
          </a:xfrm>
        </p:spPr>
        <p:txBody>
          <a:bodyPr>
            <a:normAutofit fontScale="85000" lnSpcReduction="20000"/>
          </a:bodyPr>
          <a:lstStyle/>
          <a:p>
            <a:r>
              <a:rPr lang="es-MX" sz="3000" dirty="0" smtClean="0"/>
              <a:t>Los </a:t>
            </a:r>
            <a:r>
              <a:rPr lang="es-MX" sz="3000" dirty="0"/>
              <a:t>imanes naturales se encuentran como pequeñas piedras magnéticas. Se cree que son el producto de enfriamientos bruscos que ha sufrido el planeta. Es posible modelar estas piedras para darles la forma  que corresponda a su uso. Su fuerza depende de la cantidad de electrones orientados permanentemente. Tienen  la propiedad de atraer pequeños trozos de hierro y apuntar, siempre en la misma dirección, razón por la cual se utilizan para orientarse.</a:t>
            </a:r>
          </a:p>
          <a:p>
            <a:endParaRPr lang="es-MX" dirty="0"/>
          </a:p>
        </p:txBody>
      </p:sp>
      <p:sp>
        <p:nvSpPr>
          <p:cNvPr id="28674" name="AutoShape 2" descr="data:image/jpeg;base64,/9j/4AAQSkZJRgABAQAAAQABAAD/2wBDAAkGBwgHBgkIBwgKCgkLDRYPDQwMDRsUFRAWIB0iIiAdHx8kKDQsJCYxJx8fLT0tMTU3Ojo6Iys/RD84QzQ5Ojf/2wBDAQoKCg0MDRoPDxo3JR8lNzc3Nzc3Nzc3Nzc3Nzc3Nzc3Nzc3Nzc3Nzc3Nzc3Nzc3Nzc3Nzc3Nzc3Nzc3Nzc3Nzf/wAARCACiAHgDASIAAhEBAxEB/8QAHAAAAgIDAQEAAAAAAAAAAAAAAAYFBwECBAMI/8QAORAAAgEDAgQEBQMCBQQDAAAAAQIDAAQRBSEGEjFBEyJRYQcycYGRFKGxFSNCUsHR4SQzYnI0wvD/xAAZAQEAAwEBAAAAAAAAAAAAAAAAAQIEAwX/xAAiEQACAgMBAAEFAQAAAAAAAAAAAQIRAxIhMUETIjJRYXH/2gAMAwEAAhEDEQA/ALqooooAooooAooooAo7Vq7LGpZyFA6ljgClPXdZF74cNrJyWjsVMmSvOV6j6fzVJ5FBWyUrN+M+KH0iwcaaIpbo4EYxzeYnbYdfvU1o1+14kiTAeNGckjpSHxLFGNc06MqgLYcqV3IG+foKldL1FrG+ViMq+zjPVT3Hoa5Qyt9ZWXGO43G2PtWawGDgMDkEZzWa0IkKKKKAKKKKAKKKKAKKKKAK1Z1RSzsFVRliew9a2/FIHGeuSagzaZprN4Kg+LKvyyHHyg+lVlNRVhdITivjVNXu0srZnisBJ/cJ2MmOh/8AXocViUm5gt5LcmTkh3hDAqiBiCw9Mily90hI9HF2ZIoXkmEapzefOMkEHucZPtXJqesro9rcI0yW0lxgSRwjLSAbH6bE75xkfWsjX1GW2ol9P1Ea/wAVXV2jOYssEPN5UjVQoA+uMn6mmeKRJVQSMAygqOY+g6ftVN2fGt3p08X9MtoY7WNstEwyZf8A2P8AGNhnvVwaJJbanFDeWZWWKZfEXPcd1PuM7/Surjqjjq76OGg6gxsPCYZliI29V7VNQzrKBjZsdKSYrkRSpJb5UKSMY6DuMf8A7pU+LhLuGGSylHipv0qI5Giy/ROUVyw38MkiQk8szDPL/NdXTrWiMlJWiwUUUVICiij6UAVA8R6/b6XCubgCRj5I03dvfHpXvq+rx2qSIo5mUeY9h7VXcdx41/cXWpPFLNKpCoB5kXO2DnbtWXLmvkSaYyya7qGrQSyQQmKyROVcnBnc9cn/AAquNz1yaidN8HTLT9TLGju3MyITlT/x/vUHNq4a1YQTCG2UFZPPhEXOy5+xJPekLiLjm7uLh4dLYRWyBkWRly0gPffoPT81xWOeR/wsmkSnFfEiWLTJbtzTyvzeDsVQdi/oSOg9OvpVeXVzLdzvNMxeRzkmvN2ZgWZizE5JJ3JrRWKnIODW6EFFUijdmSTnf96sb4R6lK9zcaY7AoMTRDOCDnlbH5z9veq53bJPbrXfompXGkanBqNpy+LA/MA3QjuD7EbVMlaoH0KYRHFIscxLOzHOApA2rMFwbZ/Egcr0GB3rh0fWItdsLe/teUpP1THmjYbFT9D+RWzc8bODu3QN1+9ZarjOT94NunX0M0Ts6jxUXm9z71KaVfi7DK+FdenuKrgXz6cbd5pc5YjPbB7H27U3210stpbXEXlaN1yQeqk4/wB6iLcGdY9Qz0VnPbtRWwBXncP4ULvnGB1r0pK4u4hkgmSC1ZTGJApGN3YdvpXPLLWLJXos/ErXl023WziLF58vIVO4Udj7k0ktrcVrai51aYIZ0BiiVi0jL6n7eprf4j3N4Ndj1JP/AIpt/D50f5GGT/O32pF1u1ubO9ZblhK0yibxh0k5hnIPfrWfFji0mw27OziHXv6mqW1rzxWkfm5HIy7nucfxUCeu9YPWsVrSSVIg2BrIG2c/vWlZxipB7QtGEYOCSflIOMfX1rzfGxG2e2elaVk0A0cAa5LpGtQwmT/pLuRUmQnyg52b7Z/Bq6ebEyo3K8Uvk50OQMd8+nvXzjHIyKwViAwwwHcVYvw84pciDSLxwoA8O2fGCep5Sf4+1cskNkVa7ZZunx2DTyJfxxuJI2SPm+U+x9P+K25oLK0NvCWa3LoVOclTnpUVKz+GQ+5U8wIrus7CfWGtY4zhlmDSOR/hAzWaV2IOyylPMARjlIGKKAMAAHIAorclaLHhqF0tlZTXDb8i5A9T2FVJrFyVvYb6YJLBBzNJ/wCTN0H80+ccX36exitl+aVs4HU+n7/xVZazcunDszzRBhO/IhxgluhI9ugH1NZM8repW+2e+v6Sl7YST2QjeC5Uf2WIyozkMPbpVVatPPBnT72Pna3QxxtnAQZzt7Vb2h2r2mkWtleSB3KZy5JKnmJCj89O9L3GPDTXquIlHi55oiT+QTXDBkUJay8Ov5Iqk9axUxqWgXmn6fHd3UZTnlMZUj5dsg596iMe/evRTTXChkChuUAcuc981ig71IMUVsqknA60EbA0BrXokjIQUJUjcEHcGvOigLs4b1uLWtJWQ4W4QeHKmckOO/0NWHwpdxmZUUx8jLyeX/NjNfPPAuoRWGswu90Ylmbw5EK+Vv8ALk/WrTsL57bV7BbeQpEZsSAYwdtjv0Ax+9ZcicZJoiPC4KKwpBUYorU2SIHxQBto47l8+HJ5Cf8AKQD0/NU9q+vjUoI44iy/pcxRRu2RJg5yB7bVe3xP03+o8G36cvM0IEq49jv+2a+ZrQck7XSL4hDFYxjfmxWeUE5NslQ28Hmx4qlvNR0zT2ijWMyRhmkf/unboew37013WtafC7WN8jNyAMVGT69D9qp6+XUNPWCWXlXxFZo2TqjE+YbdCDTlql1NMNC1S8nUh4zFLLGuAxKkr++1ccmGLpr5CuJN8SWWk6okcSWpjWcKhkEoPMR8vfYjzb+jb0rXHw6ksYnlv9QtlMgItolB8SRvofT2zTDrkcgdoYRmC3EbL4ZwxZiAPxg/moXiniO3v5o0GI77SrgpFkbTIcBh6DfJ+9Me8eRJi1L0r142jco4IZTgg1mGISHHMAfQ1OcW28K3FveW/LyXkIcgE7MOtQA61si9lZDVM9BC4ZgBugJb2rrvdNNrZW1w00beOvMEXqB3qTivrW0srK4SBZZcGO45xjIAOB7/AF9q49UKz80sSmK3EaiINk8wHb65qNnZOvCJIwa1rY9dqwBVypsrHmB3+1P/AA1qCXGk3hvVmknt7OQMDkhkJAyR64H8Uq6ZpFzfqFtrV3JI87EADf8Aem+G8PCyWlphZJrkeEV5QeRc5OfXLMPxXHLJP7V6W1+S6vhdeXt/wNptzqEjSSMpCO/zMikqpPvtRW3w8hubfSLi3mKNBFcYt2Toy8ikke3MTRV4XJWVYx3cC3NrNbv8sqMh+4xXybfQNoeqTxSx5SC4ZXTudwM+x/3r64r57+M9vHpXE9zIsYJuow4U9CWByfyKrk+C0P2LUd/a8QajYWIgaGzibCrzAOxJyTt3/wCabtS0kScOy6fbLzXWnGO5I6hgGJIz64z2649arfhSN3161MbsrxtzhkUMRj2PWrXhuNN0+V/1l8EuNRP9o8255SMKfQVlzLSSUS3qbZXeq6g8sLS/qpmYjMQBAKqDn5hjPX0pbMxNwJmyzBgx5t8/WmTi6x/pmpEwYe2kLPDg+UZPQg+mwqLtbK3lMZeRsYHiKQBgnbY/WtUJLWykYv4GG9vRbcJ2v6pEniuVcxQnGVJbqTjIwM4pLlHKwAGMDpnO9SWpX63lvbweCiPASgAyfL2GfSue6MksEM5iC8vk5lXZsb/wRUwTS6Wk7ZyxSuiuoOzdQadLiKx1The0ubaIxvbnw7gJn6jc9+tKUVpJLbSXOwjU4Le9dFg88V2sNrNIVbBdVzg/UVGSOytPqJg6Zy3EaGYrAGK82F59j96Z9L0SOCJTNGHnYA+bYL6YP4rxitw921tB4axRMGdyOZmORt9qmdUgE9jL4V2rRW5538IAkt1C7enr61xyZG6iuF1BJ2Sl7PBw/ZtNbTxXN1yr/bDYxkjoPQA0uS3tlIG1YQ816ezSZAPQdenrUVaQXc/LdNBLyhwBPnAwTjcU3cP6Db2ltLEqxaibiTmHKM8mFOQaq1GCtvpH+Fj/AAU1Bbvh5o3nL3HiPK0Z/wAAZs7e2c0VO8A8Ox6LZy3JtxDPd8pKZ3jUDZf9aK1Yk9Tkxq61S3x4tkusXAGZLQBWx6MM1dNVx8TLBHa4jlAK3cPNGfVlGGH4warmdJML0+ddOlWG8jkZ2QKfmHY9j9KeOIbNn4UstZilRprO4KlkBwFJ2x96SHUW18S0YaNHyEYbEU+W2sHV+H7jR4dKEUctm0scidGkQdN/cCqZU9oyRP8ACb0ixttQ0NNaMURup4cSiUgqxOxYehznakvQtNluLvULeQlYHB55CNtjsPrn+KYeCrqOPh2C2vJFiZ5mSFZNuffJP7/tS0+o3l3daikfhxR3BbBzyjZsZ+tcYqW0kvC8WuHFqmmJBezRM686QszBnwQygZHrnPao61dVDrLMwTHyAZzXZptk9zqEccnIqs5YvLsD9+4rpksoZtVuY4YQkaPsAeZR7Z9M1p2UVTZV+WiMit5JIxk8iE5BP+L7VM6XH/TLaWaaGRZWTmRj5eUeuT336VN6foaWPLfay6pGjAxQ43kYbj+K4Z9Q/qF8edYuaKYpyAf2wNyM9zuK5PJvxeCMWus75oXsNIlEbWayXYUmVCcgHsB3x0+5qA03RtSj1AlYeWNB5nweUjHt1pvsNOstb8G5kkjlFu5HhJlVzjGOWmbTbVJ7eN7QPHGXYAKuOYk4OO/auH1HFUvWdW+psrninUmtIo9PsXeMBAJOU4wOymnn4GcOXMoOrzROlvkjMg2lPYqPxvTlpPwz0huafW7WO6lZs8rf/Y9zTzbwx28KQwIqRIoVEUYAA7VpxY/sSZSc+8PT7bUUUVoujlYVCcXaImt6WYxtcQN4sB/8sfL9CNqm6KrJWqYTo+dNU0CyklZ1jaC8iYrJbydQeuAKjkmvYNJfT7IBHhfmjdeqnmBwPxX0DxFw1p+vLG9zGFuoQfCnX5l9j6j2NUhrOh6loupzx6lG8cgciGcoRFMO2D/pXn5Mc8frtGqE4tdFniTU572/05wTHcwRebsOb2x0ziouOD9Xflrt3UzqZeZFxv16fmu7WA7SIbxZCo6sB8pJ6V62+p6HZc00VvNLcquI1c+VSRv/AK1pjJ6JRRzcUpWzm1a0uYLOC4nkLINljYcrb75+lT3DNxbw2i28UPiTPH+ozkEDPRfXbFQGqa5FqohjuYWiEY2cHmP79RXhZSRWNwtxDOrgsFUZ83KeuR2NJQcsdS9GyUrQwyyzXkpnuo57i4KnEL9EAPmAHQHHrS3qk8Ec7Gw8SNJgTIJPmznOPapTU+IWudWYDmFoXUNjYkAAbkVxa2iXd/AtjILgTHkjQDcEnYbfWoxpqVNEN8snOCb/APU3VvZQ2ZaTK+JLzH+B1JPrX0Zo2iW2nQR5QPOFBZm3w3U49N6Vvhr8PIeGLWK5v+SS/IDYxtGT/J96f+ldVjjdnPZgd+tFFFdSAooooAooooAryubeG6haC6ijlhYYZJFBB+xr1oo+gQOL/hxZahYTtpMSx3JXaNm8j47e1fPEukXEJu4rmJ4Lm2k8JoWHmLk9MV9jVDXfC+j3uuQa1c2Ub38A8kvTOOhI6Ejse1UUFH8SW2/T5Y1fhTX9FgS41PSbq2hYZDsu33I6feoU5719rTQxzxtFMiyRt1VgCD9qQeJvhBw3rc4ntlfTJc+f9KByv9VO2fcVdEHzQpxVsfBvgm9utcs9cvrQrp9sGljMgx4r4wMD2zn7U/8ADPwi4c0OcXM4l1KYHyfqgOVPflG35qwERY1CRgKijCgDYCoaHxRt02oooqQFFFFAFFFFAFFFFAFFFFAFFFFAFFFFAFFFFAFFFFAFFFFAFFFFAf/Z"/>
          <p:cNvSpPr>
            <a:spLocks noChangeAspect="1" noChangeArrowheads="1"/>
          </p:cNvSpPr>
          <p:nvPr/>
        </p:nvSpPr>
        <p:spPr bwMode="auto">
          <a:xfrm>
            <a:off x="63500" y="-866775"/>
            <a:ext cx="1333500" cy="1790700"/>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8676" name="AutoShape 4" descr="data:image/jpeg;base64,/9j/4AAQSkZJRgABAQAAAQABAAD/2wCEAAkGBhQSERUUExMWFRUWGRoXGBgYFxgaGhwYHhoYGBoaHBkYGycfGh0jHBgYIC8hJCcpLCwsHh4xNTAqNSYrLCkBCQoKDgwOGg8PGiwkHyQpLCwsLCksLCwsLCwsLCwsLCwsLCksLCwsLCwsLCwsLCwsLCwsLCwpLCwpLCwsLCwsLP/AABEIAMABBgMBIgACEQEDEQH/xAAcAAABBQEBAQAAAAAAAAAAAAAAAwQFBgcCCAH/xAA+EAACAQIEAwYEBAYCAAYDAAABAhEAAwQSITEFQVEGEyJhcYEHMpGhI0Kx8BRSYsHR8QjhFTOCg7LSJUNy/8QAGAEBAQEBAQAAAAAAAAAAAAAAAAECAwT/xAAfEQEBAQACAwEBAQEAAAAAAAAAARECIRIxQVEyYQP/2gAMAwEAAhEDEQA/ANxooooCiiigKKKKAooooCiiigKKKKAooooCiiigKKKKAooqM7R8T/h8NcuD5gIX/wDo6L9zPtQVDtJ23vC89rDlVVSVLQCxYbkToBOm3KoTBdsMVZBAu55M/iDPqd4JMgeUxUO2I5c6SN6vPtqWr/wr4mAwMRbj+u3qPdCZ+hPpVw4fxa1fE2riuOcHUeo3HuKw9rm0D6UpZuuHz22ZWGxBg/UHStznTf1u9FZdgPiNfsg97lvIoks3hYDbdQQT7E1auyvxAw+O8Cnu7uv4bkSQOanZhG8ajmK6S6qz0UUVQUUUUBRRRQFFFFAUUUUBRRRQFFFFAUUUUBRRRQFFFFAUUUUBTG3xuwz92L1ovtlDrmnmIma6x+H71GtyVDaMQYMcwD1IkTymkMDwHD4dQtu0igeQJ08zrWdvwSQNfaTQChzAJmI11rQUrPPiZxSXt2F1jxv6nRR9Mx9xVnTtjhipIcsQNVVHLfTLoD1OnnWU8Y4g1669xt3bNHIDkPYQPaufO9YmkVSB4oI5a6/Y0mAgjMB5kk/21J96cYK2Qc5QONgGmCYOpiPX2pvcsNmGgYDlBA8xU8emN7OVxzmClsKRpMQBIAAHTbUmSZp5Yw4HzgNoDo0Aa67b9P8AVJYPFTusCdgw35R678qdJekaegB0g9Pv+lWTGbYju0+NX+FdEUCSgIWeTbmfXf0qO4Zw3EWrH8Xh7LG9aKR4ZAOYDPB3kHKY5E7VO4jgpvHIYW2CDduEg5QCDABPzNyFS79sMPgrJsYBTeuE/mkgE8tpYATp9961OK+fxoHZ/iTX8NauumR2UZ0mcrjR1nnDAipCsy+Gnbxr198PfUI7+NCohS0nOI5EiD0MNzOum1ZenUUUUVQUUUUBRRRQFFFFAUUUUBXF2+qiWYKOpIH61XeL9skQslohmWQSflB20/mIPoPOqXjne543csTuWIJHkByHkKzrN5SNYBr7WTcK49dwzDI0j8yH5T7flPmPvWicD7RWsSvhMOPmQ/MP8jzH2rROWpWiiijQooqscb7eWLSE2nW65kAL4lB6sRsPLc/egs80m5nQfWsoPavFXLil77KAwbKoABHQ5YIEciZ86Xu8TuoynO51kZicwmTMsSY9+VT253/pjS7lzLSbXwRO/WovgfHlxC5XgP8AY+nn5V26nNPLXQUrN5JNGgTUdxvjS2rDEwc3gAJ3LDb6Sa7wbaiTHlPpVa7Y4lc62wIIkmOZMRpVS8riuXi4fMjMDH5WI3Gm2tM8XfdiH8IYEQ2QAyNTPIyJmRO2tSAYTqYn7mNonyqDxvE5JFoNebYrb1AMRqw0H/VGJD65xFQfGcp0E/lk6AeW+9PDa3/Uke/tFVa9wS+7I1+9bspmByyC30G58pqSxXbO3hLXd4ZUdi3zXlDlRp6LvyA5nWjWfIVxmNtoCfnIGwOk7weVV9u0TvOcsiDTJa0Pu5239at/Z3tvh7zhMbhMOucZe9VMsHlmHIf1A6fo37Wdiv4ZmuJ4rLHNuSVJ2mNxtDfsz41JPqprxgOe6y5EPiCrJzaTLSfE2mk1J4W8rsFACIfnjLOpAUsTyA6Ebmqr+It9BZjOTlBkCJEHWNNCan+JIcKLRNs22OgXOLgaAAztmQDUxA2H3pL+tcuH4c8W40ti9ktIh8IKukAMWUsQzSToTtOw5RV2+HHb19cPjLttiP8Ay3Vw5gGCHyz4RpDyR1POssVLjB/AfEIluS7aNsTsJ150j2ewl9MQj4cZnEgaAgggggxupUkctKlqyZHqiiqL8Me1T4hbti86NdsRGUzNvaCfzFWEE67iddavVajYooooCiiigKKKKAqI7Tca/h7JI+dpCDzj5j5Df6DnUq7gAkmANST0rKe0nHDiLzMJyjRAf5esdSdfp0rPK4I8YkgaASdzEn60hcu+f+6SLzXBtnp9K5zXO4cWkZjsTFKWsQbbAqzKyncHUU2vXSBHI0hbucjrWolaT2d7fK8JiIRtg+gVvX+U/b0q4gzWGK46Tzq2cB7TtYw9z5nygZE1IEkCdBoNZjQaHaa3Ks5LB2+473OHNtTFy7K+YT8zeXQevlWX4dgCAdACIiNTy3r7jcX3lyXZs7SfGDmbY6fXYe1MsRjsglQG3E5oy+ogkb1nvS3Tq6zCRAiSZ2B+o+m9O8K3hg3QCNIk/U5l69KqWL7VqBq8MOSyfvHTzqLx/bRnACgHzIg+mlWTtLxtjTcDi9fC0lYkiR6H7b1deB8Z7zwXDBGx6/8Af6159wXabEMVYMFjTTSfXrV14F2rYqM41mJGn2qscuNjYryAkg1k3bPtU1q/cXIzMNidJEA5gef0MVqfZfGi/ZzTJkqfaD/eneM4HauqUe0jKeRAP+quLx4728zcT45iL+haFO4WRp0J5+fKrg+GuWLXdWTAFoO0DUNlTMR6lpq58Q+EVvvQ9t4QGShE85Cg7xy1k0w7c8O7hkuISJABgqpMCIBYga+HSegFT6vL8ZxieCLfGe53iOddSTHqCTFdYHsvsz3w4HIyPuZj1qwXMRh3tm5auBtdZBXxcxlaDO21Q2IvlhptWrEnK/DV01IB0Bq99le2ptW+5xCm5ZAygxmyj+VhzX9PTam4W2oYTtzqd/jlshStq4x3zBVyzyEMZYbaxUhzMOLYeza4gGthmtEZwF3AOYEKTvBE+lQvHFuXLj3bt0PJhAqwCJgETsIFWPtViO/cshJa2AEZVaTIzHloSY9oqu8Jsm6bikEi2heHJCiNSMwAielZzOm+N3slw1mDKhuZULRrtqYM+WtTpvrattDkA+FmtEAsNykxJBHPlFRfCeFMzBmEAmJnYTrpzHn71I9q+HLZulc05guUajKD58zAGv8AVTVuXlia+EuPt2uICGAF1XtAHQhpR13PPKV9a3SvMPZzE5cbhYAEX7Ov/uLJ33iRXp6nF0oooorSCiiigKKKZ8V4mmHtNcc6DlzJ5AeZoKx8SONvbtLYskC5dPiJmBbG+gMktt6TWeq+niaTzMQP70/4jea9da9cOrtMSYEDQDoAIA61GeEt80AnWRPvB51nNcry2vg3/c/Sl3YxpPqaTSAd9vqY/tSjnWYG2wiKYzpO4hjxH0G/965HI/v60qhjcazsf80Ej9/Skhri2SdAOun+KfcNx/dNKzOxjaNv7xTZW2jeeX+ANAKURRy3n2+m9XE1dOG8eskljbS3e5todhAbMfl005ViPbVgcbfIti2peMoXINozadT4p5zVu4zici5FBZjmJC6sFiNR0JMQNYBqLx1/+IwuZpe7aQOpygvAdluW2/mVQVcTqJPKrnS8bZWfphPFE6bbH9N+lfRZgx/Y0+u34aVGQwAI+5k6g86EGgnUVHd3glAgRp+5ipzhod2CoC2bwgDczP7PvSPAOEXL7HKCFT5mgwOg230+xq3YTCWsMyMTleMqksACRoTyCwCJJ6E8zWnHnWg9mMdbw2GRHKqUHiPVuZ9dP0p3c+IFkSFV3I5iFH31+1UvhDDF2y6NmAYoUGpkb6iViIIIOopV8D3TGYWASZMADeSRRz8rFiftdfuaKmXpH92bSd6Y9r+DXMRgXN1S5BUxnXSDJMjYx/am1q5kAJNuN82YiBtpyY/SluJcfezaz281xy2RbKkCTEliWUgCAdxA6a6MSctrOcFwpg6yhNuCV/IzLGpDfmH1OhFDp3ztktlQAFVYMCJkyxkxB+tTtnj1y0y2MXbS2WuZrZQs1uCDNtoDOh06ag8qZ25gBitosXTMCX0bMMo0IXWBmjYz0rOOu6jFw5za1J4zE3GtlUgdNyeSkzypjZuSfxDcgnSV1Ajw6KBBaeY2+tLY3HItvKpLMTlywVM/1T+9KsS+0t2fY2LeYohYkQ4knKNCNYhv8074+oxFlltnxOR4DEMY1DDqW/N5TVasYu43mAIbWCBPzCd9f1p6mICBCjhnY6jZp1AhTrr6cquyxm8bLqKtNcQDOhgCSpYD5ZEKTry/tVi7aYO26WroOabYhRBPy6Egakcv9VJcAwaYo3Ld1cyLldWZYzTo+Q7hGIiffnUb2g4phMNdcWiXuuNZYHIJ1ALCY061nNXy76UjAWymKsypH41rTaPxF0jlXqivM2JuZ7gYHxoc4AIIIXxfl8gTPlXphGkT1qR6N19ooorQKKKKArI/i32pUYhLObSyAzj+tip25kW//lWuGvLHxNun/wAWxZJaBdMdNFUAfpRKu1h0vWy9u4GHKD+vn5UjbtXDprvHiA36VkK32BlSV9CR+lTOE7RYpFH4z5R8sw+u5AzT1qMeDQPFOo+23uKUDEeKNttxr/1UbwPjNy4QLrBww8LQBruRl8+nX1qaBHI/Ue0ioxYRBk/mn1PKlWt7zP60li8fZQNLEuokroJ9DO8a0zwXFzcV8rIGVTlAMypgAjTpqBzE9DWkSVtlAP5fb77edL2rDESisQfafrHOoLBcZV7YR7gNxpUW0ts7yIBLxosNqp6STOgEg2MtYR0F3EIzlfErNqG8O+WdNPWRvB0y34o+zh2zuzkZuY5+lROCZ7D2bjDw3CSCCc2TMyExMddInUdYp3juL2nZ8t20pEgAMWEaAAGPF7U0wN0tkuQsW2REtxuFWWcxvsPdugrdZm/TftpwBsNiJUk231DQYGplTOhgbeVMuFcFuX3CoOhZjso/mbkBFafiMRbxVnubitDAAHcgg6SdtKkOI8ItYfAPZsnuww1Y6mZHzE8m+X0MVCc+srOuGcbfAXYS4xs5yDbyiXExmiJzbH109ZS9gLrDvyxZbghlB0nK2Rh0y5iNNNxSXAMQbd8ZTbcrKsGXSDpnVvz5NQV5T01FiPD3tWe7aWtz3lt/eWEjQLlzeY22Ol7XlnuK12fsYjDC49u7btW2WGNzMQM0rOVekEA8yQNZqVwnHcys15hduHQOZyhTqYRtjNySu2u5Aiqx2yt3UvFJHdEhlKtIIiRmA2IlqhsDxd7LajMhPiWeesRPPU/U0v4s4+U1OcVwVwki3eYqSJAKIN50AieWgX1pvw+89u4wa+RdEBbgckkaAgNzIEAyNNqRu8Wsm34gSGG2U77ErOkD6+VTeK4Zbu2kuIAXygkqdGGUTmG2v+KHrqmHGUtoiZ3Z7jDOtzvJBmYlDPMEbDYR0pfCYXFL3eLZO9V0kXAGIWBAzLGWeWo15GahsVxO3IQjUeGAp3n8xbeBAEVvnYZP/wAfZLqVlTsCNMxgQOUaxWbq+mcl7d23nuKc+p7s6mJAgmJzGVYjb1pbD4XIrA5O8PXXTcjQzttyE89qrvG7d/D4q8bZIC3bio7AMrGYAM8wDy5+gphf4tfxKmVVFHzZc57yJJJkbDfTaKrHjVybhy4oGz3aK3zsASG0A0AAA13mTG1R94W7LLZF4uxLZs5PhynYMfmGVdQdvKYqKwhJssEuMx3ysxkalYJInLAGuswRHKm+JsMGVSrZ/lLNI0nMzZeYObdtNiNdpfXS8eP6s3FOKXTcVLDRkQhmAHhUCYJO0yvvtzqt8UwudYtkgnRy27ecg8/tT1BbsI1pLofOQxIYl2JWZMgaDYgTG/WuMPaLgkDwgan+qNv1rMnjxkal7037L8Bt2riNcLljmGVIAIIK/N5Ttzre+w2Na5grQuGblsG055lk8MnzK5T71jtjENZsd5kUtIKBwYMaevPca1avg12le5dv2L0hmAuoDtpCNB56ZNN9DWlm61eiiiq2KKKKD4zQCToK829oXwt7iOKuM7MHvZhbCghlhfESfl9jMaVtvxJ4r/D8MxT6ybTW1j+ZxkB9pmvMKYrI02zrGkqNDGuhnaYol7XC3wLDPYN1kGZjKkaDLAWI9Z33p9g8NbICIABBBn5QSIJ/tTNMxw9kMMpKBgDzB1n0ppYsMs6nSSTyFHLCvD2VMQixlztG+isJgaToSIGm/rVn4hgLgUEE5gJIVY1BGYFmmIgeLrMaVRsTjrlu0LuWYbMrESA0kieXOoLiHG7t2c11yDrkkhB5BZgDyFSztuRe8XxGwzKC+WdDlgpmjZiNTuRJ1qtcXwRwtzvbQPdMSbNyNoMRIJEjYjnFVu2561I4vjFxh3TvKoTAGonqDz9atqzjhRu0t/xZbhQN8wTw5usxuPLao17kjf8At9TzrnvPIV9IkcvfejR1wnCtcuKqjUmARMnl/wBVpXG8EmFexaVgoS2xckiJaATr1g+1RHwh4CL+KY3VJSymbmBmJgfoT7V38YrCPiwVYyEC5dIEAsPrIpHLl3ykP+Gcesm7ktuGMScuugPWIqS4hxW9fs3raXIYoQhJAKsP6+Q3GvLSsm4XxC5h37y2egIOoO+hFT/Z/tO1oRdl7bZgToWXMCGIBMEakxpTS8HzhnaHE4e8FxOYo8Flu5h4dsynKSNJ1AI3q0cY7Yt3bWVci4GAVozo6qCUa2ynwuZ8UaHcabM8fxbCY7D+K4rXbSmC4Nu5EySBLK88wNeelRePMHuEuJ3KvnCI5dBmggkmJ5b7eVW9E7+ImxfYtlI9TH111NOMXgwVnT25co/fSlcVbNsgHnqCukGdj50rYxI2YDyPQxsZBEfSsOu9dIRrcSgXwzEkyQdPoPbnzipLgnFWtDK5/C8QRhoVYeLQ7xJ286m8dwle5S6vzOAMmpzKRIOmvnrsdaquL4e4bLDKeanlpoSdtR05VpmWckyO1S22tv42a3n1QrBMhlzZgZ0LCQZ231FbP2C7Z2r+CtLmy3IMhp/mOoO3SsFfCBGU21IUABsxBzH8xjLpPTWrrwTHhVRrgFsjQEN4dNBIPy/7rNtzpPGG3a65fTid9WtM4YsbQy6Hwgys+HrJ30qM4IXdHd2iGH4Z10InwqRpznlpttVs7VdpFFpHPcuSwljmmcpVZyhhyGoFUpcSzMMqshYiWQZzlPzELPinUiDtSXYSfFmuWra2kuJmBOmimSx3ObXkBoP71zeJKkswIKHLvzYnMNNQS00x7xouIreG4MwZiGkkCDIORTGhEabaaU2S3irboFUtaJ8KCPFroGzyQpMA9ATV/wAZz6lMHwtMqu1ohgP5SNxp9v7ikMQrW7hZbbMgIZlEkov5m1Oo5xUm1y9hXUXBn7wZ7YnVZgctND4Tp1604d3XNrllYeOQMGJ03gT1rXtjbPaK41xI3XOVsy7KdgRO4Gyg+XlSvZLH91xDCkSsXVU6iIbwEekMaiTZZHa2dgfCeRUnb1G30pfDOUdSIDSCvqDIrn3rtMkelBX2o/gXFVxNhLq/mGo5hhoyn0IIqQrbQooooKN8XLyfwiWnYL3tzKJO5yOQP35V50s2SXKBJzQJ5xImB10Ota3/AMh75z4JQYyi858tbQB/WqxwgoAhENcRFNwzoPE0EmegH18qM3rtM8ZUvhLJ0DK5Cn+grGX2gVWca7IG0jQ+c/uat90fgMSQV3UTOm+YdRtVN7T4tVs7eI6fNry1iZ5jlWvxy4+6rGP4wzwkzbXYHX19idaZFJ5DruBp6nekwKIrDu6ilLYB00Hrt9f80mzzvSiiJGhkeelBw3TpXBNdBT0r4UIOooPQvw54YLHD7bNIe6A7mNeeUeyxr5k1mHbm+mIxl24ryh0SJGgUACDrvuf+qteD+IiXMKAyw5twqqQJaMkKTp1gHy6VQl4rmxGa4gToOQjUSQNT7e1TjXPxzlaihhvAwiDmA85g/wDVfLSlNCIKkHX9+VPuM8TzXu8EGWB8tgBTnjN+w9sur/i5iYHylTEL5EEsZ8606H/G/h81od9mGR/GuU6hdG+UidMw286rYW3bugwzqD4iDlO+4JBj6U5XtBcV2TvS1rUAS0AHXwz8ok7UjadQ5VjCmDM/bX1qE36fHjlt2UMYVgZzSchmR0nnr6Gk7uEBuqmYBXYDMdtTvpy1mubvCBecd2RtvOnqT1ilFvHD62ouXE0LEBlQ7SoPPTeoNDW0mBwKC863Lgzd1vObWBBEgAEamIGnlWd8V4gCxLsXYztqPczy/wAUknaJzcBvZ3UxmDGZAMiCdh1iJirdw58LcYFLlpXP5SwBPSQSNfLerIx/KvcCxgd8h8J/LrOvTbep7F2CLUbzziBH6z50y7UcKKOj2Uty5YCAQcyEBvCdCddY03qMt8ZfLlvAgqTJ0G3KOfTmNqt6P67j5jsOW8GuXfyHOVnYz0pLB2ntNCuJPysW5jUgyY9PKnT4i80PbtFreXM2gG2sgzpAr7agqGF7Jm1yEDRgeYbcQPvU9Na5t8SC3lzHMrMBdcgwonxZCmig76DcazWjX+L4S5abELdXL/5aNs2YEkSu4PqNtayrEXrzTmueBhB2IjyAHlypK1aB0t5okwIljHNv5R5D3qXtLx1ZreNE5jdY3U0VcpkgsMsRBBJLEgLrA60pju0F9GNi46EkglxbJdSYYzlGsSPy+Q2innAuK2cAoZsjuViMpbfUrmOo6SIqF4rje8um6pNsPuiPJG2h0mOnWr6Zk2pSziEyJaFwNcYywkjUD5iWgDfblSeGu5gGUyFMSPLnTAJFvwkZAIdSwzAayNBsdDynnUlwvjwIdbdtQTAVXJ2mIUKBLRrBIA66U9pZk6aL8OeMOLjpHhID6HQmdfQn+1aZZvBhI/fUVkvYXjCMWhVUnLOUzsDLdADyAn11rSOHYmGjdWiI2B2++n086lvacLZcqWooorTs82/FHj6Y7Ei6jsUUd0ojQBSSTP8AMxbaNgNdKpuBVTdCtPTfQxrr15/arb2s4CyY/FWFgAXWcKejfiLHTwsBVOx1oK/jDQRoRG+vXly5URZb/aJLFo2VfvApJTL/ACk5gD0IJM71UMXi2uMWcyT9PQdAKSdpNfKEmOhFdMgj/VcURUUUolzSIE9fKk5rrLpQfJrp3JOpJ5b+1chortNSBQdYdSTE6AaeVKXL7JpuGEa+vI04wlkB4EkmeXLT9aRx5loHKiuRcUgmQNflI+p22px3ZKgGIAPlqTvpzjTWm+GtwZ0NOTdyxppy5VA3bAeftTULBipVMUvPei9ZBggweR0ppjg4lrKZf5vXQc4PnTSziIGjZTryO3r604GPKgg5XHUjWmuZSNiPp+tWDkAmOX1rh18W/uaVz6+XQiKUs4UsTqI/fSg6w/Er1llZLhVlDAEEGAwIYAHTUE8q+3+KXLiqrtouzZRPuwEmnLcAJjIw+n3qwcK7P27cMxLc9dRMbhRzHnUvKRMNsDc7uwWxVxtB+FbULuRobmgOXnB85qKMFiTJjoee801x1t1dhc+YTuNxyM760tw+6AOWu86c9s07RzoZhe9gSQoBjNETppJ112r5gxcsq5zKAYhSZLwdhGopymJViFY5V5kCeUgD1iNTSuPz3FDlVK2wFUaABeWgOmu/mddxQMcTxBboBIVWUGcojWdJkkk8zSqEZYUyTGg6gQTrptUbiJ066g7RqfL3qSwIuwNiIgHmg6iIka86BZsRYRYBV20bNqANtfFBZpMRH1phc480t3cpm5LvMRMx0JkCKlrHZ03W+QuADBnKWBJCtESdQaYPwtVdfCxEwQNTrsR51UmFuw3Ebwx9jLmMsFYcu7/MD5QCfavQmFvsF0BA3kbjnIHM+VZPwXCJhbi5XXviPE7rpbSJjfxPGmnpUzh+3LqHz3FIghTkOUnTpr5DapZscb3y2NmwPELd5BctMHQ7EfceRHQ7V9rJvhT2stW7l9Lzd0HUOA0j5TGpO5YONeYXWvlV3NvjXwA2sSmLWQt9e7uEaEXEHhM/1W5H/oqlcFw+HxIZcS0NDC2doctmnaOe3ma0P/kHiWW1hRmIUtdlRsTCQT6AsPc1iF7EwoytrzjrVSzXWOwYS4yDUKxAMET9aa4hMpy8xv68x7bU9xPG7lyCSARppoDG0jad6jm86Unrt9BoBoy0VFA3pYtB2jyma5tWSdiPc0IImg5dp5R6UphVlhSfnTjBJ8x6Cgc272UlgNcsT0nb9KSs29ZYxr6zStseGAB1M7VxJGwG+/lUUurLvG2s7U2vuo5EmOu1J3bcHf8A1Trh/Cu/urbQl7jnKiruSdhP70oLJ8N/h9c4nccz3di3Aa5E+I65FGxaNTyAjeQDsfZz4N4HCsHZWxDjUG9lKg9cgAH1mrV2c4KmEw1qxbVVCKAco0LR4m8yTJk71JVpFePw94d3nefwOHz7z3SxPXLGX7VU8f8AATB3L73BdvW0c5u6TIFBO4UlTC+XKtNooMZ4l/x5Heg2MSRa5rdEsPQoAGHrHvVX7W/B3GYKXsD+JsiD4FPeAncG2JJAPME6H1r0dRQeN04o9ttspBgjaDsRB2PlTzD8XulgTME6FeVeq8Z2dw10ubmHtObgyuWtqSy9CSJNZ/20+CeGuWLj4FDavgZkQXD3bEbrlaQsiQIgTHKalkXWTu+YjO4af5hNOG4dhbilVtwRMssg+wneq9a4kynI6wQSpkQQQYII5EGlVxLWzmU7+9Y8bFOMRwpbepz3G310XyBqKu3iWOcFdNhy6adKtuB7RWmIzzpBjU8uXLr9qT/j7RZs1sC2eRA2mY12kgdKS1FZN1QFAOmmckSJk69dv1NS/B7WdozQIzZh4YGmlS3/AI3hXItraAnoFgn6VDcY4elpibSuUI8UjwqdeY396u6g4iLlqTbuEAnxBH0PQnLoTTazxK+fUQ2YaEAEGZH61zh+PMlvINgTAjTXeefpypzwu7aIdbpUK6wCNPFoRI+omqPl/tQ7sCwzQIOm/SRsY5Gu+E9qDbuqSvgzDMDB056HSag2WHISTqYjWY2NXDsp2HxePkW7YAEZnuFVRQZ6DMxgbAVUyemkfCzgaXnuXrttTlQKAYYTcbvDM7kKtvXzNFXvsh2bGCwwtZg7k5nYCAWgAADkoUKo9POikiwj267GW+J4U2HJRgc9twJKOJExzBBII5g15j7V9jcTw693eISJnI41RwOat+oMEdK9fUx41wSzi7LWcRbW5bbdT15EHdSORGoqjxqDX0VoXxF+D97AZr1ib2FGpP57Y/rA3X+se4HPP1Wg+uJ5z71xXbpXEVA6ui2FEOzHnCwOsamdK+m6sHIJ9d/p/wB094b2SxGIsNes2y6o2UgfNoMxIGxAkeetRti8yEwcpgqeRg6EGgSp3w9fGo6sP1ps9kqdfprS+EZwym2CWEkACdhJ06ASfIUDl215kkxA/wA18exI/WuVxObpvP8Aqu+909pqKbmIgiW/eleg/gx2GGFwov37IXE3SSCwOdLRgKsH5CdSRvqAdoGU/D/sFisTjrWay9u3ae1dutcUrCSHUANqSwGgHWdq9PitIKKKKAooooCiiigKKKKDHfi/8LEZb3EMPm7wQ922IysB89wcwwHiO8wTuaxIAjUGK9nMoIg6g1mXH/gRhb1x3sXXw2bXIqq1sHyBggTyB9IoMCW7C6HxGi/ijcIB5dK1Y/8AHG7pGOt+f4Lf/euMV/x0xAE28ZaY9Gtsv3Bb9KmKyaNJFSCY9imVmzAADUnboOvvV1u/Bzidmcti3d80upr7PlNNbXwq4mxj+BKzzN20B9rmtBU0sKdY8oPWOp/SkraAvBAkfT7Vp/DfgHinsk3sRbtPPhQZrgiNywIgzOgB9a64T8BcWL/4t60lqdXQlnI/pVlAB9Tp0NBXOyvYrE4pGuYXDqRmCF2ZQFOhOjMCQAQZE1vnZHslbwFnIrM7tGe427ETHhmFAkwB96e8C4HawlhLNlcqKOZkk82YncmpCmIKKKKoKKKKDl0BBBAIOhB2IrHPiD8Dw2a/w4BTu2HmFPnaJ0U/0HToRtWy0UHi/F2mtuyOpR1MMrAhgehB1BpCvW/a7sRhuI2sl9PEJyXFgXEPUHmOqmQa879rew+M4ddNtrfeWz8l1EJVh7Dwt1U+0jWg47IXzaDsSyysKFJ156ydieVHaCyl4m4Ei4TLQDlPrrSmH7McTZQ1vA38piCbbD3g6x7UX+B8RVC17D4nKOlm5A9YXasZd1VXxGLNwqCQQogaAaVt/wABuxmS22PujxXAbdkHkgMO/qxGUeSn+aq32D+DN3Fut7F2zh8Pv3ZkXbg3Gn/61PUwY2HOt/wuGW2ioihUUBVUCAFAgADkAK2igdsvgxhcWWuWIw146kqPw2P9SDYnqseYNQ3Yn4INYxIvY17VxbZm3bTMQWHys+YDbfLB1iTpB12ig+AV9oooCiiigKKKKAooooCiiigKKKKAooooCiiigKKKKAooooCiiig//9k="/>
          <p:cNvSpPr>
            <a:spLocks noChangeAspect="1" noChangeArrowheads="1"/>
          </p:cNvSpPr>
          <p:nvPr/>
        </p:nvSpPr>
        <p:spPr bwMode="auto">
          <a:xfrm>
            <a:off x="63500" y="-889000"/>
            <a:ext cx="2495550" cy="1828800"/>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6" name="5 Imagen" descr="n.png"/>
          <p:cNvPicPr>
            <a:picLocks noChangeAspect="1"/>
          </p:cNvPicPr>
          <p:nvPr/>
        </p:nvPicPr>
        <p:blipFill>
          <a:blip r:embed="rId2" cstate="print"/>
          <a:stretch>
            <a:fillRect/>
          </a:stretch>
        </p:blipFill>
        <p:spPr>
          <a:xfrm>
            <a:off x="6300192" y="3284984"/>
            <a:ext cx="1996440" cy="14630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i="1" dirty="0" smtClean="0"/>
              <a:t>Imanes artificiales</a:t>
            </a:r>
            <a:endParaRPr lang="es-MX" i="1" dirty="0"/>
          </a:p>
        </p:txBody>
      </p:sp>
      <p:pic>
        <p:nvPicPr>
          <p:cNvPr id="4" name="il_fi" descr="http://www.google.com.mx/url?source=imglanding&amp;ct=img&amp;q=http://www.logismarket.es/ip/ac-magnets-98-iman-de-ferrita-iman-de-ferrita-327228-FGR.jpg&amp;sa=X&amp;ei=_X6mUPHYGqnE0AHcz4DYDQ&amp;ved=0CAsQ8wc&amp;usg=AFQjCNHutNVOz7ymSmlHr4pnLFWqBXatxA"/>
          <p:cNvPicPr>
            <a:picLocks noGrp="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1772816"/>
            <a:ext cx="2376263" cy="4525963"/>
          </a:xfrm>
          <a:prstGeom prst="rect">
            <a:avLst/>
          </a:prstGeom>
          <a:noFill/>
          <a:ln>
            <a:noFill/>
          </a:ln>
        </p:spPr>
      </p:pic>
      <p:sp>
        <p:nvSpPr>
          <p:cNvPr id="5" name="4 CuadroTexto"/>
          <p:cNvSpPr txBox="1"/>
          <p:nvPr/>
        </p:nvSpPr>
        <p:spPr>
          <a:xfrm>
            <a:off x="3059832" y="1700808"/>
            <a:ext cx="5544616" cy="5324535"/>
          </a:xfrm>
          <a:prstGeom prst="rect">
            <a:avLst/>
          </a:prstGeom>
          <a:noFill/>
        </p:spPr>
        <p:txBody>
          <a:bodyPr wrap="square" rtlCol="0">
            <a:spAutoFit/>
          </a:bodyPr>
          <a:lstStyle/>
          <a:p>
            <a:r>
              <a:rPr lang="es-MX" sz="2000" dirty="0"/>
              <a:t>Se les llama imanes artificiales a aquellos que son producidos por los seres humanos. El principio básico  para producir un imán artificial consiste en reducir bruscamente la temperatura de un trozo de hierro en la presencia de un campo magnético. Los electrones del  trozo de hierro, que en ese momento se encuentran desalineados, al entrar en un campo magnético se alinean  de tal manera que, al perder energía, suspenden ( como si estuvieran congelados) el movimiento de rotación de los electrones es sobre su propio eje</a:t>
            </a:r>
            <a:r>
              <a:rPr lang="es-MX" sz="2000" dirty="0" smtClean="0"/>
              <a:t>.</a:t>
            </a:r>
          </a:p>
          <a:p>
            <a:r>
              <a:rPr lang="es-MX" sz="2000" dirty="0"/>
              <a:t>Industrialmente un material se imanta  cuando se encuentra  de un campo magnético generado por un solenoide en que circula una corriente eléctrica. </a:t>
            </a:r>
          </a:p>
          <a:p>
            <a:r>
              <a:rPr lang="es-MX" sz="2000" dirty="0"/>
              <a:t> </a:t>
            </a:r>
          </a:p>
          <a:p>
            <a:r>
              <a:rPr lang="es-MX" sz="2000" dirty="0"/>
              <a:t> </a:t>
            </a:r>
          </a:p>
          <a:p>
            <a:endParaRPr lang="es-MX"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4903440"/>
            <a:ext cx="7315200" cy="685800"/>
          </a:xfrm>
        </p:spPr>
        <p:txBody>
          <a:bodyPr>
            <a:normAutofit fontScale="90000"/>
          </a:bodyPr>
          <a:lstStyle/>
          <a:p>
            <a:r>
              <a:rPr lang="es-MX" sz="4000" dirty="0"/>
              <a:t>CAMPO </a:t>
            </a:r>
            <a:r>
              <a:rPr lang="es-MX" sz="4000" dirty="0" smtClean="0"/>
              <a:t>MAGNETICO</a:t>
            </a:r>
            <a:r>
              <a:rPr lang="es-MX" dirty="0"/>
              <a:t/>
            </a:r>
            <a:br>
              <a:rPr lang="es-MX" dirty="0"/>
            </a:br>
            <a:endParaRPr lang="es-MX" dirty="0"/>
          </a:p>
        </p:txBody>
      </p:sp>
      <p:sp>
        <p:nvSpPr>
          <p:cNvPr id="5" name="4 Marcador de posición de imagen"/>
          <p:cNvSpPr>
            <a:spLocks noGrp="1"/>
          </p:cNvSpPr>
          <p:nvPr>
            <p:ph type="pic" idx="1"/>
          </p:nvPr>
        </p:nvSpPr>
        <p:spPr/>
      </p:sp>
      <p:pic>
        <p:nvPicPr>
          <p:cNvPr id="4" name="il_fi" descr="http://www.google.com.mx/url?source=imglanding&amp;ct=img&amp;q=http://www.textoscientificos.com/imagenes/fisica/CAMPO-MAGNETICO-CORRIENTE-IMAN.gif&amp;sa=X&amp;ei=A4KmUPD3FuyB0QGb94DgDQ&amp;ved=0CAwQ8wc&amp;usg=AFQjCNF6kS_l_IXCOeU6W8n2Olnloark0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0"/>
            <a:ext cx="7596336" cy="45811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2648" y="1600200"/>
            <a:ext cx="8153400" cy="4853136"/>
          </a:xfrm>
        </p:spPr>
        <p:txBody>
          <a:bodyPr>
            <a:normAutofit fontScale="77500" lnSpcReduction="20000"/>
          </a:bodyPr>
          <a:lstStyle/>
          <a:p>
            <a:r>
              <a:rPr lang="es-MX" sz="3100" dirty="0"/>
              <a:t>Un campo magnético es el área o región de influencia producida por un imán. Los imanes tienes dos regiones donde se encuentra su fuerza de atracción; se les conoce como </a:t>
            </a:r>
            <a:r>
              <a:rPr lang="es-MX" sz="3100" b="1" dirty="0"/>
              <a:t>polos magnéticos.</a:t>
            </a:r>
            <a:r>
              <a:rPr lang="es-MX" sz="3100" dirty="0"/>
              <a:t> </a:t>
            </a:r>
          </a:p>
          <a:p>
            <a:r>
              <a:rPr lang="es-MX" sz="3100" dirty="0"/>
              <a:t>Si suspendemos un imán con un hilo y lo dejamos en libertad, La barra se orienta en la dirección norte-sur de la tierra. Si se tienen dos imanes, puede comprobarse que los polos iguales se repelen y distintos se atraen</a:t>
            </a:r>
            <a:r>
              <a:rPr lang="es-MX" sz="3100" dirty="0" smtClean="0"/>
              <a:t>.</a:t>
            </a:r>
          </a:p>
          <a:p>
            <a:r>
              <a:rPr lang="es-MX" sz="3100" dirty="0"/>
              <a:t>La polarización magnética de los átomos se basa principalmente en el espín de sus electrones, los movimientos de un electrón son similares a los de la tierra. El giro sobre el propio eje se conoce con el nombre de movimiento de rotación, y al movimiento orbital alrededor del núcleo, con el movimiento de traslación. </a:t>
            </a:r>
          </a:p>
          <a:p>
            <a:pPr>
              <a:buNone/>
            </a:pPr>
            <a:r>
              <a:rPr lang="es-MX" sz="3100" dirty="0"/>
              <a:t> </a:t>
            </a:r>
          </a:p>
          <a:p>
            <a:endParaRPr lang="es-MX" dirty="0"/>
          </a:p>
          <a:p>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Magnetoestática</a:t>
            </a:r>
            <a:endParaRPr lang="es-MX" dirty="0"/>
          </a:p>
        </p:txBody>
      </p:sp>
      <p:pic>
        <p:nvPicPr>
          <p:cNvPr id="4" name="3 Imagen"/>
          <p:cNvPicPr/>
          <p:nvPr/>
        </p:nvPicPr>
        <p:blipFill rotWithShape="1">
          <a:blip r:embed="rId2">
            <a:extLst>
              <a:ext uri="{28A0092B-C50C-407E-A947-70E740481C1C}">
                <a14:useLocalDpi xmlns:a14="http://schemas.microsoft.com/office/drawing/2010/main" val="0"/>
              </a:ext>
            </a:extLst>
          </a:blip>
          <a:srcRect l="12387" t="19645" r="25032" b="63135"/>
          <a:stretch/>
        </p:blipFill>
        <p:spPr bwMode="auto">
          <a:xfrm>
            <a:off x="323528" y="1628800"/>
            <a:ext cx="8568952" cy="2448272"/>
          </a:xfrm>
          <a:prstGeom prst="rect">
            <a:avLst/>
          </a:prstGeom>
          <a:ln>
            <a:noFill/>
          </a:ln>
          <a:extLst>
            <a:ext uri="{53640926-AAD7-44D8-BBD7-CCE9431645EC}">
              <a14:shadowObscured xmlns:a14="http://schemas.microsoft.com/office/drawing/2010/main"/>
            </a:ext>
          </a:extLst>
        </p:spPr>
      </p:pic>
      <p:pic>
        <p:nvPicPr>
          <p:cNvPr id="5" name="4 Imagen"/>
          <p:cNvPicPr/>
          <p:nvPr/>
        </p:nvPicPr>
        <p:blipFill rotWithShape="1">
          <a:blip r:embed="rId3">
            <a:extLst>
              <a:ext uri="{28A0092B-C50C-407E-A947-70E740481C1C}">
                <a14:useLocalDpi xmlns:a14="http://schemas.microsoft.com/office/drawing/2010/main" val="0"/>
              </a:ext>
            </a:extLst>
          </a:blip>
          <a:srcRect l="12402" t="38589" r="24935" b="37055"/>
          <a:stretch/>
        </p:blipFill>
        <p:spPr bwMode="auto">
          <a:xfrm>
            <a:off x="323528" y="4077072"/>
            <a:ext cx="8424936" cy="259228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351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a:srcRect l="12386" t="62751" r="25033" b="22127"/>
          <a:stretch/>
        </p:blipFill>
        <p:spPr bwMode="auto">
          <a:xfrm>
            <a:off x="323528" y="1844824"/>
            <a:ext cx="8424936" cy="1902311"/>
          </a:xfrm>
          <a:prstGeom prst="rect">
            <a:avLst/>
          </a:prstGeom>
          <a:ln>
            <a:noFill/>
          </a:ln>
          <a:extLst>
            <a:ext uri="{53640926-AAD7-44D8-BBD7-CCE9431645EC}">
              <a14:shadowObscured xmlns:a14="http://schemas.microsoft.com/office/drawing/2010/main"/>
            </a:ext>
          </a:extLst>
        </p:spPr>
      </p:pic>
      <p:pic>
        <p:nvPicPr>
          <p:cNvPr id="5" name="4 Imagen"/>
          <p:cNvPicPr/>
          <p:nvPr/>
        </p:nvPicPr>
        <p:blipFill rotWithShape="1">
          <a:blip r:embed="rId3"/>
          <a:srcRect l="11865" t="32157" r="25293" b="58630"/>
          <a:stretch/>
        </p:blipFill>
        <p:spPr bwMode="auto">
          <a:xfrm>
            <a:off x="1187624" y="4581128"/>
            <a:ext cx="6696744" cy="14401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83616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Densidad de flujo magnético</a:t>
            </a:r>
            <a:endParaRPr lang="es-MX" dirty="0"/>
          </a:p>
        </p:txBody>
      </p:sp>
      <p:sp>
        <p:nvSpPr>
          <p:cNvPr id="3" name="2 Marcador de contenido"/>
          <p:cNvSpPr>
            <a:spLocks noGrp="1"/>
          </p:cNvSpPr>
          <p:nvPr>
            <p:ph sz="quarter" idx="1"/>
          </p:nvPr>
        </p:nvSpPr>
        <p:spPr>
          <a:xfrm>
            <a:off x="612648" y="1600200"/>
            <a:ext cx="8153400" cy="4853136"/>
          </a:xfrm>
          <a:ln>
            <a:noFill/>
          </a:ln>
        </p:spPr>
        <p:style>
          <a:lnRef idx="2">
            <a:schemeClr val="dk1"/>
          </a:lnRef>
          <a:fillRef idx="1">
            <a:schemeClr val="lt1"/>
          </a:fillRef>
          <a:effectRef idx="0">
            <a:schemeClr val="dk1"/>
          </a:effectRef>
          <a:fontRef idx="minor">
            <a:schemeClr val="dk1"/>
          </a:fontRef>
        </p:style>
        <p:txBody>
          <a:bodyPr>
            <a:normAutofit fontScale="92500" lnSpcReduction="10000"/>
          </a:bodyPr>
          <a:lstStyle/>
          <a:p>
            <a:r>
              <a:rPr lang="es-MX" dirty="0"/>
              <a:t>La densidad de flujo magnético B, en la región de un campo magnético, se define como:</a:t>
            </a:r>
          </a:p>
          <a:p>
            <a:endParaRPr lang="es-ES" dirty="0" smtClean="0"/>
          </a:p>
          <a:p>
            <a:endParaRPr lang="es-ES" dirty="0"/>
          </a:p>
          <a:p>
            <a:endParaRPr lang="es-ES" dirty="0" smtClean="0"/>
          </a:p>
          <a:p>
            <a:endParaRPr lang="es-ES" dirty="0"/>
          </a:p>
          <a:p>
            <a:r>
              <a:rPr lang="es-MX" dirty="0"/>
              <a:t>Michael Faraday fue el primero a quien se le ocurrió la idea de que eran líneas de fuerza magnética las producidas por un imán. Este concepto se ilustrar en la figura 97, en la que se observa como las líneas dl flujo magnético atraviesan una espira </a:t>
            </a:r>
            <a:r>
              <a:rPr lang="es-MX" dirty="0" smtClean="0"/>
              <a:t>cuadrada.</a:t>
            </a:r>
            <a:endParaRPr lang="es-MX" dirty="0"/>
          </a:p>
        </p:txBody>
      </p:sp>
      <p:sp>
        <p:nvSpPr>
          <p:cNvPr id="4" name="3 Rectángulo"/>
          <p:cNvSpPr/>
          <p:nvPr/>
        </p:nvSpPr>
        <p:spPr>
          <a:xfrm>
            <a:off x="755576" y="2528057"/>
            <a:ext cx="7488832" cy="1296144"/>
          </a:xfrm>
          <a:prstGeom prst="rect">
            <a:avLst/>
          </a:prstGeom>
          <a:ln w="38100">
            <a:prstDash val="sysDash"/>
          </a:ln>
        </p:spPr>
        <p:style>
          <a:lnRef idx="1">
            <a:schemeClr val="accent2"/>
          </a:lnRef>
          <a:fillRef idx="2">
            <a:schemeClr val="accent2"/>
          </a:fillRef>
          <a:effectRef idx="1">
            <a:schemeClr val="accent2"/>
          </a:effectRef>
          <a:fontRef idx="minor">
            <a:schemeClr val="dk1"/>
          </a:fontRef>
        </p:style>
        <p:txBody>
          <a:bodyPr rtlCol="0" anchor="ctr"/>
          <a:lstStyle/>
          <a:p>
            <a:r>
              <a:rPr lang="es-MX" sz="2800" i="1" dirty="0"/>
              <a:t>El número de líneas de flujo que pasan a través de una unidad de  área perpendicular a dichas líneas.</a:t>
            </a:r>
            <a:endParaRPr lang="es-MX"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sz="quarter" idx="1"/>
          </p:nvPr>
        </p:nvSpPr>
        <p:spPr/>
        <p:txBody>
          <a:bodyPr>
            <a:normAutofit fontScale="77500" lnSpcReduction="20000"/>
          </a:bodyPr>
          <a:lstStyle/>
          <a:p>
            <a:r>
              <a:rPr lang="es-MX" dirty="0"/>
              <a:t>Una espira es un lazo cerrado formado por un conductor. Cuando circula por la espira una corriente </a:t>
            </a:r>
            <a:r>
              <a:rPr lang="es-MX" i="1" dirty="0"/>
              <a:t>I</a:t>
            </a:r>
            <a:r>
              <a:rPr lang="es-MX" dirty="0"/>
              <a:t>. Se genera un campo magnético </a:t>
            </a:r>
            <a:r>
              <a:rPr lang="es-MX" i="1" dirty="0"/>
              <a:t>B</a:t>
            </a:r>
            <a:r>
              <a:rPr lang="es-MX" dirty="0"/>
              <a:t>, perpendicular a dicha corriente. En la práctica se requiere conectar una fuente de voltaje para hacer circular la corriente por la espira. Una espira puede tener cualquier forma, pero las más útiles son circulares y rectangulares </a:t>
            </a:r>
          </a:p>
          <a:p>
            <a:r>
              <a:rPr lang="es-MX" dirty="0"/>
              <a:t>Matemáticamente, la densidad de flujo magnético </a:t>
            </a:r>
            <a:r>
              <a:rPr lang="es-MX" i="1" dirty="0"/>
              <a:t>B </a:t>
            </a:r>
            <a:r>
              <a:rPr lang="es-MX" dirty="0"/>
              <a:t>se expresa como sigue:</a:t>
            </a:r>
          </a:p>
          <a:p>
            <a:pPr algn="ctr"/>
            <a:r>
              <a:rPr lang="es-MX" dirty="0"/>
              <a:t>B=ø/ A</a:t>
            </a:r>
          </a:p>
          <a:p>
            <a:r>
              <a:rPr lang="es-MX" dirty="0"/>
              <a:t>Dónde:</a:t>
            </a:r>
          </a:p>
          <a:p>
            <a:r>
              <a:rPr lang="es-MX" dirty="0"/>
              <a:t>B= Densidad de flujo magnético (Wb/m²) = testa (T) = 10⁴ gauss (G)*</a:t>
            </a:r>
          </a:p>
          <a:p>
            <a:r>
              <a:rPr lang="es-MX" dirty="0"/>
              <a:t>Ø= Flujo magnético, su unidad en SI es igual a un weber (Wb)</a:t>
            </a:r>
          </a:p>
          <a:p>
            <a:r>
              <a:rPr lang="es-MX" dirty="0"/>
              <a:t>A= Área perpendicular a la dirección del flujo magnético (m²)</a:t>
            </a:r>
          </a:p>
          <a:p>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Ejemplo 27</a:t>
            </a:r>
            <a:endParaRPr lang="es-MX" dirty="0"/>
          </a:p>
        </p:txBody>
      </p:sp>
      <p:sp>
        <p:nvSpPr>
          <p:cNvPr id="3" name="2 Marcador de contenido"/>
          <p:cNvSpPr>
            <a:spLocks noGrp="1"/>
          </p:cNvSpPr>
          <p:nvPr>
            <p:ph sz="quarter" idx="1"/>
          </p:nvPr>
        </p:nvSpPr>
        <p:spPr/>
        <p:txBody>
          <a:bodyPr>
            <a:normAutofit fontScale="92500" lnSpcReduction="20000"/>
          </a:bodyPr>
          <a:lstStyle/>
          <a:p>
            <a:r>
              <a:rPr lang="es-MX" dirty="0" smtClean="0">
                <a:latin typeface="Berlin Sans FB" pitchFamily="34" charset="0"/>
              </a:rPr>
              <a:t>Una </a:t>
            </a:r>
            <a:r>
              <a:rPr lang="es-MX" dirty="0">
                <a:latin typeface="Berlin Sans FB" pitchFamily="34" charset="0"/>
              </a:rPr>
              <a:t>espira rectangular de 10 cm de ancho por 20cm de largo se encuentra en el aire. Determina el flujo magnético que entra por ella, si el área de la espira forma un ángulo de 53° con respecto al flujo magnético, debido a un campo magnético cuya densidad de flujo es de 0.04T</a:t>
            </a:r>
            <a:r>
              <a:rPr lang="es-MX" dirty="0" smtClean="0">
                <a:latin typeface="Berlin Sans FB" pitchFamily="34" charset="0"/>
              </a:rPr>
              <a:t>.</a:t>
            </a:r>
          </a:p>
          <a:p>
            <a:r>
              <a:rPr lang="es-MX" dirty="0"/>
              <a:t>De acuerdo con lo que aprendiste en la segunda unidad acerca del campo eléctrico, así como un objeto cargado posee un campo eléctrico, un imán genera un campo magnético a su alrededor. La diferencia es que en un campo eléctrico las líneas se dirigen del polo norte al polo sur como un trayecto cerrado</a:t>
            </a:r>
          </a:p>
          <a:p>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sz="quarter" idx="1"/>
          </p:nvPr>
        </p:nvSpPr>
        <p:spPr/>
        <p:txBody>
          <a:bodyPr>
            <a:normAutofit fontScale="85000" lnSpcReduction="20000"/>
          </a:bodyPr>
          <a:lstStyle/>
          <a:p>
            <a:r>
              <a:rPr lang="es-MX" dirty="0"/>
              <a:t>Cuando un trazo de hierro no imantado se mantiene algún tiempo dentro de in cuerpo magnético, termina por comportarse como un imán, lo cual significa que parte de sus electrones se alinearon formando un dominio.</a:t>
            </a:r>
          </a:p>
          <a:p>
            <a:r>
              <a:rPr lang="es-MX" dirty="0"/>
              <a:t>Las propiedades de un imán de esta naturaleza no son permanentes, pues transcurridos cierto tiempo el material pierde estas propiedades y vuelve a su estado. Por esta razón se les llama </a:t>
            </a:r>
            <a:r>
              <a:rPr lang="es-MX" i="1" dirty="0"/>
              <a:t>imanes temporales.</a:t>
            </a:r>
            <a:endParaRPr lang="es-MX" dirty="0"/>
          </a:p>
          <a:p>
            <a:r>
              <a:rPr lang="es-MX" dirty="0"/>
              <a:t>Además, el fenómeno que acabamos de ver s le conoce como </a:t>
            </a:r>
            <a:r>
              <a:rPr lang="es-MX" b="1" dirty="0"/>
              <a:t>inducción magnética</a:t>
            </a:r>
            <a:r>
              <a:rPr lang="es-MX" dirty="0"/>
              <a:t>. Las agujas, alfileres, clips, desarmadores son materiales fáciles de magnetizar por inducción. En la figura 96 muestran un conjunto de objetos magnetizados por inducción. </a:t>
            </a:r>
          </a:p>
          <a:p>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sz="quarter" idx="1"/>
          </p:nvPr>
        </p:nvSpPr>
        <p:spPr/>
        <p:txBody>
          <a:bodyPr/>
          <a:lstStyle/>
          <a:p>
            <a:r>
              <a:rPr lang="es-MX" dirty="0"/>
              <a:t>Los materiales magnéticos tienen otras propiedades importantes. La </a:t>
            </a:r>
            <a:r>
              <a:rPr lang="es-MX" b="1" dirty="0"/>
              <a:t>retentividad</a:t>
            </a:r>
            <a:r>
              <a:rPr lang="es-MX" dirty="0"/>
              <a:t> es la capacidad que tienen de retener el magnetismo. Desde luego, los materiales tienen diferentes grados de retentividad. Otra propiedad importante es la </a:t>
            </a:r>
            <a:r>
              <a:rPr lang="es-MX" b="1" dirty="0"/>
              <a:t>saturación magnética</a:t>
            </a:r>
            <a:r>
              <a:rPr lang="es-MX" dirty="0"/>
              <a:t>, que se refiere al límite de magnetización de los materiales; después de este límite, no hay fuerza externa, por más grande que sea, que incremente su magnetización.</a:t>
            </a:r>
          </a:p>
          <a:p>
            <a:endParaRPr 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35496" y="44624"/>
            <a:ext cx="2304256" cy="990600"/>
          </a:xfrm>
        </p:spPr>
        <p:txBody>
          <a:bodyPr>
            <a:noAutofit/>
          </a:bodyPr>
          <a:lstStyle/>
          <a:p>
            <a:r>
              <a:rPr lang="es-MX" sz="2800" dirty="0" smtClean="0"/>
              <a:t>Mapa conceptual</a:t>
            </a:r>
            <a:endParaRPr lang="es-MX" sz="2800" dirty="0"/>
          </a:p>
        </p:txBody>
      </p:sp>
      <p:sp>
        <p:nvSpPr>
          <p:cNvPr id="4" name="3 Elipse"/>
          <p:cNvSpPr/>
          <p:nvPr/>
        </p:nvSpPr>
        <p:spPr>
          <a:xfrm>
            <a:off x="2915816" y="260648"/>
            <a:ext cx="3312368" cy="72008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t>MAGNETISMO</a:t>
            </a:r>
            <a:endParaRPr lang="es-MX" dirty="0"/>
          </a:p>
        </p:txBody>
      </p:sp>
      <p:sp>
        <p:nvSpPr>
          <p:cNvPr id="5" name="4 Rectángulo"/>
          <p:cNvSpPr/>
          <p:nvPr/>
        </p:nvSpPr>
        <p:spPr>
          <a:xfrm>
            <a:off x="2339752" y="1268760"/>
            <a:ext cx="4464496" cy="9361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En Grecia antigua hace mas de 200 años se sabia que ciertos procedentes de la magnesia atraían trocitos de hierro no magnetizados</a:t>
            </a:r>
            <a:endParaRPr lang="es-MX" dirty="0"/>
          </a:p>
        </p:txBody>
      </p:sp>
      <p:sp>
        <p:nvSpPr>
          <p:cNvPr id="6" name="5 Rectángulo redondeado"/>
          <p:cNvSpPr/>
          <p:nvPr/>
        </p:nvSpPr>
        <p:spPr>
          <a:xfrm>
            <a:off x="3203848" y="2492896"/>
            <a:ext cx="2592288" cy="36004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2000" dirty="0" smtClean="0"/>
              <a:t>Piedras Magnéticas</a:t>
            </a:r>
            <a:endParaRPr lang="es-MX" sz="2000" dirty="0"/>
          </a:p>
        </p:txBody>
      </p:sp>
      <p:sp>
        <p:nvSpPr>
          <p:cNvPr id="7" name="6 Rectángulo"/>
          <p:cNvSpPr/>
          <p:nvPr/>
        </p:nvSpPr>
        <p:spPr>
          <a:xfrm>
            <a:off x="251520" y="3068960"/>
            <a:ext cx="3384376"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Algunas personas creían que estas eran solo juguetes  o cosas raras</a:t>
            </a:r>
            <a:endParaRPr lang="es-MX" dirty="0"/>
          </a:p>
        </p:txBody>
      </p:sp>
      <p:sp>
        <p:nvSpPr>
          <p:cNvPr id="8" name="7 Rectángulo"/>
          <p:cNvSpPr/>
          <p:nvPr/>
        </p:nvSpPr>
        <p:spPr>
          <a:xfrm>
            <a:off x="5220072" y="3068960"/>
            <a:ext cx="3384376"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Pero estas estaban  lejos de ser solo eso</a:t>
            </a:r>
            <a:endParaRPr lang="es-MX" dirty="0"/>
          </a:p>
        </p:txBody>
      </p:sp>
      <p:sp>
        <p:nvSpPr>
          <p:cNvPr id="9" name="8 Rectángulo"/>
          <p:cNvSpPr/>
          <p:nvPr/>
        </p:nvSpPr>
        <p:spPr>
          <a:xfrm>
            <a:off x="2123728" y="3933056"/>
            <a:ext cx="4896544" cy="9361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El magnetismo fue estudiado y comprendido en el siglo pasado con progresos en el conocimiento de fenómenos atómicos y eléctricos</a:t>
            </a:r>
            <a:endParaRPr lang="es-MX" dirty="0"/>
          </a:p>
        </p:txBody>
      </p:sp>
      <p:sp>
        <p:nvSpPr>
          <p:cNvPr id="11" name="10 Rectángulo"/>
          <p:cNvSpPr/>
          <p:nvPr/>
        </p:nvSpPr>
        <p:spPr>
          <a:xfrm>
            <a:off x="2555776" y="5157192"/>
            <a:ext cx="4032448"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El magnetismo tiene un papel importante en el estudio de la electricidad</a:t>
            </a:r>
            <a:endParaRPr lang="es-MX" dirty="0"/>
          </a:p>
        </p:txBody>
      </p:sp>
      <p:sp>
        <p:nvSpPr>
          <p:cNvPr id="12" name="11 Rectángulo redondeado"/>
          <p:cNvSpPr/>
          <p:nvPr/>
        </p:nvSpPr>
        <p:spPr>
          <a:xfrm>
            <a:off x="3275856" y="6093296"/>
            <a:ext cx="3024336" cy="5040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err="1" smtClean="0"/>
              <a:t>Magnetoestatica</a:t>
            </a:r>
            <a:endParaRPr lang="es-MX" dirty="0"/>
          </a:p>
        </p:txBody>
      </p:sp>
      <p:sp>
        <p:nvSpPr>
          <p:cNvPr id="14" name="13 Flecha abajo"/>
          <p:cNvSpPr/>
          <p:nvPr/>
        </p:nvSpPr>
        <p:spPr>
          <a:xfrm>
            <a:off x="4499992" y="1052736"/>
            <a:ext cx="288032" cy="216024"/>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16" name="15 Flecha abajo"/>
          <p:cNvSpPr/>
          <p:nvPr/>
        </p:nvSpPr>
        <p:spPr>
          <a:xfrm>
            <a:off x="4499992" y="2276872"/>
            <a:ext cx="288032" cy="216024"/>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17" name="16 Flecha doblada hacia arriba"/>
          <p:cNvSpPr/>
          <p:nvPr/>
        </p:nvSpPr>
        <p:spPr>
          <a:xfrm rot="10800000">
            <a:off x="2195736" y="2780928"/>
            <a:ext cx="864096" cy="216024"/>
          </a:xfrm>
          <a:prstGeom prst="ben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18" name="17 Flecha doblada hacia arriba"/>
          <p:cNvSpPr/>
          <p:nvPr/>
        </p:nvSpPr>
        <p:spPr>
          <a:xfrm rot="10800000" flipH="1">
            <a:off x="6012160" y="2780928"/>
            <a:ext cx="864096" cy="216024"/>
          </a:xfrm>
          <a:prstGeom prst="ben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20" name="19 Flecha abajo"/>
          <p:cNvSpPr/>
          <p:nvPr/>
        </p:nvSpPr>
        <p:spPr>
          <a:xfrm>
            <a:off x="2627784" y="3789040"/>
            <a:ext cx="288032" cy="144016"/>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21" name="20 Flecha abajo"/>
          <p:cNvSpPr/>
          <p:nvPr/>
        </p:nvSpPr>
        <p:spPr>
          <a:xfrm>
            <a:off x="6084168" y="3789040"/>
            <a:ext cx="288032" cy="144016"/>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22" name="21 Flecha abajo"/>
          <p:cNvSpPr/>
          <p:nvPr/>
        </p:nvSpPr>
        <p:spPr>
          <a:xfrm>
            <a:off x="4427984" y="4941168"/>
            <a:ext cx="288032" cy="216024"/>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23" name="22 Flecha abajo"/>
          <p:cNvSpPr/>
          <p:nvPr/>
        </p:nvSpPr>
        <p:spPr>
          <a:xfrm>
            <a:off x="4499992" y="5877272"/>
            <a:ext cx="288032" cy="216024"/>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Conclusión</a:t>
            </a:r>
            <a:endParaRPr lang="es-MX" dirty="0"/>
          </a:p>
        </p:txBody>
      </p:sp>
      <p:sp>
        <p:nvSpPr>
          <p:cNvPr id="3" name="2 Marcador de contenido"/>
          <p:cNvSpPr>
            <a:spLocks noGrp="1"/>
          </p:cNvSpPr>
          <p:nvPr>
            <p:ph sz="quarter" idx="1"/>
          </p:nvPr>
        </p:nvSpPr>
        <p:spPr/>
        <p:txBody>
          <a:bodyPr>
            <a:normAutofit lnSpcReduction="10000"/>
          </a:bodyPr>
          <a:lstStyle/>
          <a:p>
            <a:r>
              <a:rPr lang="es-ES" dirty="0" smtClean="0"/>
              <a:t>Desde el descubrimiento de las piedras magnéticas se ha estudiado y comprendido el magnetismo</a:t>
            </a:r>
          </a:p>
          <a:p>
            <a:pPr>
              <a:buNone/>
            </a:pPr>
            <a:r>
              <a:rPr lang="es-ES" dirty="0" smtClean="0"/>
              <a:t>   Cada electrón es, por su naturaleza, un pequeño imán. Innumerables electrones de un material están orientados aleatoriamente en diferentes direcciones, pero en un imán casi todos los electrones tienden a orientarse en la misma dirección, creando una fuerza magnética grande o pequeña dependiendo del número de electrones que estén orientados.</a:t>
            </a:r>
            <a:endParaRPr lang="es-MX"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128</TotalTime>
  <Words>2014</Words>
  <Application>Microsoft Office PowerPoint</Application>
  <PresentationFormat>Presentación en pantalla (4:3)</PresentationFormat>
  <Paragraphs>76</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Intermedio</vt:lpstr>
      <vt:lpstr>Presentación de PowerPoint</vt:lpstr>
      <vt:lpstr>Magnetismo</vt:lpstr>
      <vt:lpstr>Presentación de PowerPoint</vt:lpstr>
      <vt:lpstr>Introducción</vt:lpstr>
      <vt:lpstr>Presentación de PowerPoint</vt:lpstr>
      <vt:lpstr>Presentación de PowerPoint</vt:lpstr>
      <vt:lpstr>Presentación de PowerPoint</vt:lpstr>
      <vt:lpstr>Hans Christian Oersted (1777-1851)</vt:lpstr>
      <vt:lpstr>  FUERZA MAGNETICA</vt:lpstr>
      <vt:lpstr>IMANES</vt:lpstr>
      <vt:lpstr>CLASIFICACION DE LOS MATERIALES MAGNETICOS </vt:lpstr>
      <vt:lpstr>Imanes naturales </vt:lpstr>
      <vt:lpstr>Imanes artificiales</vt:lpstr>
      <vt:lpstr>CAMPO MAGNETICO </vt:lpstr>
      <vt:lpstr>Presentación de PowerPoint</vt:lpstr>
      <vt:lpstr>Magnetoestática</vt:lpstr>
      <vt:lpstr>Presentación de PowerPoint</vt:lpstr>
      <vt:lpstr>Densidad de flujo magnético</vt:lpstr>
      <vt:lpstr>Presentación de PowerPoint</vt:lpstr>
      <vt:lpstr>Ejemplo 27</vt:lpstr>
      <vt:lpstr>Presentación de PowerPoint</vt:lpstr>
      <vt:lpstr>Presentación de PowerPoint</vt:lpstr>
      <vt:lpstr>Mapa conceptual</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dc:creator>
  <cp:lastModifiedBy>ciber_vives</cp:lastModifiedBy>
  <cp:revision>14</cp:revision>
  <dcterms:created xsi:type="dcterms:W3CDTF">2012-11-17T04:16:13Z</dcterms:created>
  <dcterms:modified xsi:type="dcterms:W3CDTF">2012-11-19T19:22:46Z</dcterms:modified>
</cp:coreProperties>
</file>